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3" Type="http://schemas.openxmlformats.org/officeDocument/2006/relationships/image" Target="../media/image2.svg"/><Relationship Id="rId12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.sv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2.pn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.sv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/>
          <p:cNvSpPr/>
          <p:nvPr/>
        </p:nvSpPr>
        <p:spPr>
          <a:xfrm rot="-10800000">
            <a:off x="-1000164" y="4786322"/>
            <a:ext cx="5848036" cy="2160976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084261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Зырянского района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«Семёновская основная общеобразовательная школа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имени Героя Советского Союза Андриана Абрамовича Пищулина»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214554"/>
            <a:ext cx="685804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/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Общая характеристика пресмыкающихся. </a:t>
            </a:r>
          </a:p>
          <a:p>
            <a:pPr algn="ctr"/>
            <a:r>
              <a:rPr lang="ru-RU" sz="3200" dirty="0" smtClean="0">
                <a:latin typeface="Gabriola" pitchFamily="82" charset="0"/>
                <a:cs typeface="Times New Roman" pitchFamily="18" charset="0"/>
              </a:rPr>
              <a:t>Особенности внутреннего строения и процессов жизнедеятельности пресмыкающихся</a:t>
            </a:r>
            <a:endParaRPr lang="ru-RU" sz="3200" dirty="0">
              <a:latin typeface="Gabriola" pitchFamily="8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5429264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урок подготовила: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Алёхина В.А.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5"/>
          <p:cNvSpPr/>
          <p:nvPr/>
        </p:nvSpPr>
        <p:spPr>
          <a:xfrm flipH="1">
            <a:off x="-1000164" y="-142900"/>
            <a:ext cx="4843043" cy="2143140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29" y="0"/>
                </a:moveTo>
                <a:lnTo>
                  <a:pt x="0" y="0"/>
                </a:lnTo>
                <a:lnTo>
                  <a:pt x="0" y="3066768"/>
                </a:lnTo>
                <a:lnTo>
                  <a:pt x="7000229" y="3066768"/>
                </a:lnTo>
                <a:lnTo>
                  <a:pt x="70002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/>
          <p:cNvSpPr/>
          <p:nvPr/>
        </p:nvSpPr>
        <p:spPr>
          <a:xfrm flipH="1" flipV="1">
            <a:off x="6000760" y="-214338"/>
            <a:ext cx="4717619" cy="3124539"/>
          </a:xfrm>
          <a:custGeom>
            <a:avLst/>
            <a:gdLst/>
            <a:ahLst/>
            <a:cxnLst/>
            <a:rect l="l" t="t" r="r" b="b"/>
            <a:pathLst>
              <a:path w="7349426" h="5129197">
                <a:moveTo>
                  <a:pt x="7349426" y="5129198"/>
                </a:moveTo>
                <a:lnTo>
                  <a:pt x="0" y="5129198"/>
                </a:lnTo>
                <a:lnTo>
                  <a:pt x="0" y="0"/>
                </a:lnTo>
                <a:lnTo>
                  <a:pt x="7349426" y="0"/>
                </a:lnTo>
                <a:lnTo>
                  <a:pt x="7349426" y="5129198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7"/>
          <p:cNvSpPr/>
          <p:nvPr/>
        </p:nvSpPr>
        <p:spPr>
          <a:xfrm>
            <a:off x="8215338" y="714356"/>
            <a:ext cx="571504" cy="1071570"/>
          </a:xfrm>
          <a:custGeom>
            <a:avLst/>
            <a:gdLst/>
            <a:ahLst/>
            <a:cxnLst/>
            <a:rect l="l" t="t" r="r" b="b"/>
            <a:pathLst>
              <a:path w="1188624" h="1711369">
                <a:moveTo>
                  <a:pt x="0" y="0"/>
                </a:moveTo>
                <a:lnTo>
                  <a:pt x="1188623" y="0"/>
                </a:lnTo>
                <a:lnTo>
                  <a:pt x="1188623" y="1711369"/>
                </a:lnTo>
                <a:lnTo>
                  <a:pt x="0" y="171136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1071538" y="4643446"/>
            <a:ext cx="1900226" cy="2661042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4"/>
          <p:cNvSpPr/>
          <p:nvPr/>
        </p:nvSpPr>
        <p:spPr>
          <a:xfrm flipV="1">
            <a:off x="8143900" y="5929330"/>
            <a:ext cx="1552448" cy="1516523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601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7814" cy="6858000"/>
          </a:xfrm>
        </p:spPr>
      </p:pic>
      <p:sp>
        <p:nvSpPr>
          <p:cNvPr id="5" name="Freeform 2"/>
          <p:cNvSpPr/>
          <p:nvPr/>
        </p:nvSpPr>
        <p:spPr>
          <a:xfrm rot="-10800000">
            <a:off x="-1000167" y="6000768"/>
            <a:ext cx="7215240" cy="945698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539440">
            <a:off x="199273" y="5445413"/>
            <a:ext cx="756825" cy="1546869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4"/>
          <p:cNvSpPr/>
          <p:nvPr/>
        </p:nvSpPr>
        <p:spPr>
          <a:xfrm flipV="1">
            <a:off x="7929586" y="5643578"/>
            <a:ext cx="1071570" cy="1071546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 flipH="1">
            <a:off x="-214349" y="-149435"/>
            <a:ext cx="5929356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/>
          <p:cNvSpPr/>
          <p:nvPr/>
        </p:nvSpPr>
        <p:spPr>
          <a:xfrm>
            <a:off x="6929454" y="0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3714744" y="3786190"/>
            <a:ext cx="15001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еполная перегородка</a:t>
            </a:r>
            <a:endParaRPr lang="ru-RU" sz="1600" b="1" dirty="0">
              <a:ln w="1270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3714752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полная перегородка</a:t>
            </a:r>
            <a:endParaRPr lang="ru-RU" sz="1600" b="1" dirty="0">
              <a:ln w="1270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сердце 3-камерное с неполной перегородкой (кроме крокодилов)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два круга кровообращения.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Кровь смешанная, но более насыщена кислородом, чем у земноводных.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2"/>
          <p:cNvSpPr/>
          <p:nvPr/>
        </p:nvSpPr>
        <p:spPr>
          <a:xfrm rot="-10800000">
            <a:off x="-1000167" y="6000768"/>
            <a:ext cx="7215240" cy="945698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/>
          <p:cNvSpPr/>
          <p:nvPr/>
        </p:nvSpPr>
        <p:spPr>
          <a:xfrm rot="1539440">
            <a:off x="72256" y="5029877"/>
            <a:ext cx="1103302" cy="1905053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4"/>
          <p:cNvSpPr/>
          <p:nvPr/>
        </p:nvSpPr>
        <p:spPr>
          <a:xfrm flipV="1">
            <a:off x="7929586" y="5643578"/>
            <a:ext cx="1071570" cy="1071546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 flipH="1">
            <a:off x="-214349" y="-149435"/>
            <a:ext cx="5929356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/>
          <p:cNvSpPr/>
          <p:nvPr/>
        </p:nvSpPr>
        <p:spPr>
          <a:xfrm>
            <a:off x="6929454" y="0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зг-подписи.png"/>
          <p:cNvPicPr>
            <a:picLocks noChangeAspect="1"/>
          </p:cNvPicPr>
          <p:nvPr/>
        </p:nvPicPr>
        <p:blipFill>
          <a:blip r:embed="rId2"/>
          <a:srcRect t="9999" b="4000"/>
          <a:stretch>
            <a:fillRect/>
          </a:stretch>
        </p:blipFill>
        <p:spPr>
          <a:xfrm>
            <a:off x="0" y="0"/>
            <a:ext cx="6715140" cy="3071834"/>
          </a:xfrm>
          <a:prstGeom prst="rect">
            <a:avLst/>
          </a:prstGeom>
        </p:spPr>
      </p:pic>
      <p:pic>
        <p:nvPicPr>
          <p:cNvPr id="5" name="Рисунок 4" descr="головной мозг подпис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2853786"/>
            <a:ext cx="5929322" cy="400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074" y="14285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ЗЕМНОВОДНЫЕ</a:t>
            </a:r>
            <a:endParaRPr lang="ru-RU" sz="2400" b="1" dirty="0">
              <a:ln w="1270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621508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ПРЕСМЫКАЮЩИЕСЯ</a:t>
            </a:r>
            <a:endParaRPr lang="ru-RU" sz="2400" b="1" dirty="0">
              <a:ln w="12700">
                <a:noFill/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Freeform 5"/>
          <p:cNvSpPr/>
          <p:nvPr/>
        </p:nvSpPr>
        <p:spPr>
          <a:xfrm rot="16200000" flipV="1">
            <a:off x="6668561" y="1761065"/>
            <a:ext cx="4743161" cy="649477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/>
          <p:cNvSpPr/>
          <p:nvPr/>
        </p:nvSpPr>
        <p:spPr>
          <a:xfrm rot="16200000" flipH="1">
            <a:off x="-1978687" y="4264680"/>
            <a:ext cx="4743161" cy="785786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ИТ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9216" cy="3500438"/>
          </a:xfrm>
          <a:prstGeom prst="rect">
            <a:avLst/>
          </a:prstGeom>
        </p:spPr>
      </p:pic>
      <p:pic>
        <p:nvPicPr>
          <p:cNvPr id="6" name="Рисунок 5" descr="18974825_web1_GettyImages-1018341466.jpg"/>
          <p:cNvPicPr>
            <a:picLocks noChangeAspect="1"/>
          </p:cNvPicPr>
          <p:nvPr/>
        </p:nvPicPr>
        <p:blipFill>
          <a:blip r:embed="rId3"/>
          <a:srcRect l="11202" r="7575"/>
          <a:stretch>
            <a:fillRect/>
          </a:stretch>
        </p:blipFill>
        <p:spPr>
          <a:xfrm>
            <a:off x="5000628" y="0"/>
            <a:ext cx="4143372" cy="3500438"/>
          </a:xfrm>
          <a:prstGeom prst="rect">
            <a:avLst/>
          </a:prstGeom>
        </p:spPr>
      </p:pic>
      <p:pic>
        <p:nvPicPr>
          <p:cNvPr id="7" name="Рисунок 6" descr="a0f4a759eaf040f4bb40d94fd83b2a47.max-2500x1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500438"/>
            <a:ext cx="5000627" cy="3357561"/>
          </a:xfrm>
          <a:prstGeom prst="rect">
            <a:avLst/>
          </a:prstGeom>
        </p:spPr>
      </p:pic>
      <p:pic>
        <p:nvPicPr>
          <p:cNvPr id="10" name="Рисунок 9" descr="0zrazh7zsk401.jpg"/>
          <p:cNvPicPr>
            <a:picLocks noChangeAspect="1"/>
          </p:cNvPicPr>
          <p:nvPr/>
        </p:nvPicPr>
        <p:blipFill>
          <a:blip r:embed="rId5" cstate="print"/>
          <a:srcRect l="11718" r="2343"/>
          <a:stretch>
            <a:fillRect/>
          </a:stretch>
        </p:blipFill>
        <p:spPr>
          <a:xfrm>
            <a:off x="4786314" y="3500438"/>
            <a:ext cx="4357686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36647" cy="3193760"/>
          </a:xfrm>
          <a:prstGeom prst="rect">
            <a:avLst/>
          </a:prstGeom>
        </p:spPr>
      </p:pic>
      <p:pic>
        <p:nvPicPr>
          <p:cNvPr id="5" name="Рисунок 4" descr="gremuchaya_zmeya.jpeg"/>
          <p:cNvPicPr>
            <a:picLocks noChangeAspect="1"/>
          </p:cNvPicPr>
          <p:nvPr/>
        </p:nvPicPr>
        <p:blipFill>
          <a:blip r:embed="rId3"/>
          <a:srcRect r="21953"/>
          <a:stretch>
            <a:fillRect/>
          </a:stretch>
        </p:blipFill>
        <p:spPr>
          <a:xfrm>
            <a:off x="-1" y="3143248"/>
            <a:ext cx="4857753" cy="3714752"/>
          </a:xfrm>
          <a:prstGeom prst="rect">
            <a:avLst/>
          </a:prstGeom>
        </p:spPr>
      </p:pic>
      <p:pic>
        <p:nvPicPr>
          <p:cNvPr id="6" name="Рисунок 5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972" y="1"/>
            <a:ext cx="4808028" cy="3143247"/>
          </a:xfrm>
          <a:prstGeom prst="rect">
            <a:avLst/>
          </a:prstGeom>
        </p:spPr>
      </p:pic>
      <p:pic>
        <p:nvPicPr>
          <p:cNvPr id="8" name="Рисунок 7" descr="6fe77e41f71b6652baf82ea578c0e2f3.jpg"/>
          <p:cNvPicPr>
            <a:picLocks noChangeAspect="1"/>
          </p:cNvPicPr>
          <p:nvPr/>
        </p:nvPicPr>
        <p:blipFill>
          <a:blip r:embed="rId5"/>
          <a:srcRect l="10156"/>
          <a:stretch>
            <a:fillRect/>
          </a:stretch>
        </p:blipFill>
        <p:spPr>
          <a:xfrm>
            <a:off x="4857752" y="3143248"/>
            <a:ext cx="4286248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52"/>
            <a:ext cx="7693466" cy="2880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3164681"/>
            <a:ext cx="6286544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Ротовая полость </a:t>
            </a:r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←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слюнные железы</a:t>
            </a:r>
          </a:p>
          <a:p>
            <a:pPr lvl="1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Глотка</a:t>
            </a:r>
          </a:p>
          <a:p>
            <a:pPr lvl="1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Пищевод</a:t>
            </a:r>
          </a:p>
          <a:p>
            <a:pPr lvl="1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Желудок</a:t>
            </a:r>
          </a:p>
          <a:p>
            <a:pPr lvl="1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Тонкий кишечник</a:t>
            </a:r>
          </a:p>
          <a:p>
            <a:pPr lvl="1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↓  ↔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слепая кишка  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Толстый кишечник</a:t>
            </a:r>
          </a:p>
          <a:p>
            <a:pPr lvl="1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Клоака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802" y="485776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поджелудочная железа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печень</a:t>
            </a:r>
            <a:endParaRPr lang="ru-RU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2357422" y="5072074"/>
            <a:ext cx="785818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0800000" flipV="1">
            <a:off x="2357422" y="5357826"/>
            <a:ext cx="785818" cy="285752"/>
          </a:xfrm>
          <a:prstGeom prst="bentConnector3">
            <a:avLst>
              <a:gd name="adj1" fmla="val 3666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7" descr="M0jr5GR7tM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3" y="2857496"/>
            <a:ext cx="3571867" cy="3075118"/>
          </a:xfrm>
          <a:prstGeom prst="rect">
            <a:avLst/>
          </a:prstGeom>
        </p:spPr>
      </p:pic>
      <p:sp>
        <p:nvSpPr>
          <p:cNvPr id="9" name="Freeform 2"/>
          <p:cNvSpPr/>
          <p:nvPr/>
        </p:nvSpPr>
        <p:spPr>
          <a:xfrm rot="10800000" flipH="1">
            <a:off x="1643042" y="5912302"/>
            <a:ext cx="7858181" cy="945698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3"/>
          <p:cNvSpPr/>
          <p:nvPr/>
        </p:nvSpPr>
        <p:spPr>
          <a:xfrm rot="18981591">
            <a:off x="8220209" y="5618217"/>
            <a:ext cx="1103302" cy="1905053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7878669" cy="3081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4000504"/>
            <a:ext cx="628654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ТАЗОВЫЕ ПОЧКИ</a:t>
            </a:r>
            <a:endParaRPr lang="ru-RU" b="1" dirty="0" smtClean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МОЧЕТОЧНИКА</a:t>
            </a:r>
          </a:p>
          <a:p>
            <a:pPr lvl="1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КЛОАКА </a:t>
            </a:r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↔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МОЧЕВОЙ ПУЗЫТЬ</a:t>
            </a:r>
          </a:p>
          <a:p>
            <a:pPr lvl="1"/>
            <a:r>
              <a:rPr lang="ru-RU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↓</a:t>
            </a:r>
          </a:p>
          <a:p>
            <a:r>
              <a:rPr lang="ru-RU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 ВЫДЕЛЕНИЯ –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МОЧЕВАЯ КИСЛОТА</a:t>
            </a:r>
          </a:p>
        </p:txBody>
      </p:sp>
      <p:sp>
        <p:nvSpPr>
          <p:cNvPr id="8" name="Freeform 5"/>
          <p:cNvSpPr/>
          <p:nvPr/>
        </p:nvSpPr>
        <p:spPr>
          <a:xfrm flipH="1">
            <a:off x="-214349" y="-149435"/>
            <a:ext cx="5929356" cy="935229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2"/>
          <p:cNvSpPr/>
          <p:nvPr/>
        </p:nvSpPr>
        <p:spPr>
          <a:xfrm rot="10800000" flipH="1">
            <a:off x="1643042" y="5912302"/>
            <a:ext cx="7858181" cy="945698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3"/>
          <p:cNvSpPr/>
          <p:nvPr/>
        </p:nvSpPr>
        <p:spPr>
          <a:xfrm rot="18981591">
            <a:off x="8005894" y="4835430"/>
            <a:ext cx="1103302" cy="1905053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5"/>
          <p:cNvSpPr/>
          <p:nvPr/>
        </p:nvSpPr>
        <p:spPr>
          <a:xfrm>
            <a:off x="7500958" y="0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bd71aed4ef7d1ed55c1cb70c9e7cf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500306"/>
            <a:ext cx="3500430" cy="252888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Догадались — потянулись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90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Подрастала — хвост растила, платье тёмное носила. Подросла — зелёной стала, хвост на весла поменяла.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Догадались — повороты туловища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90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Покрупнее чем лягушка, пучеглазая подружка, и, конечно, все слова заменяет словом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Догадались — наклоны в сторону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90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Головастики спешат превратиться в …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Догадались — присели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90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Амазонку, Конго, Нил любит грозный …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Догадались — потянулись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90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Змея вся в пятнах, как жираф зовется именем …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Догадались — тихо сели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905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Их портрет довольно прост: к голове приделан хвост. Вот и всё. Ни лап, ни шеи, потому что это 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714612" y="1"/>
            <a:ext cx="6858050" cy="642918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"/>
          <p:cNvSpPr/>
          <p:nvPr/>
        </p:nvSpPr>
        <p:spPr>
          <a:xfrm rot="10800000" flipH="1">
            <a:off x="4572000" y="6286520"/>
            <a:ext cx="6215107" cy="731384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 rot="19841352">
            <a:off x="8575609" y="5695094"/>
            <a:ext cx="557150" cy="1325706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 flipH="1" flipV="1">
            <a:off x="-142908" y="6357958"/>
            <a:ext cx="714348" cy="642918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64360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Задание 1. "Найди ошибку" </a:t>
            </a:r>
          </a:p>
          <a:p>
            <a:pPr indent="19050" algn="just"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"Пресмыкающиеся — это животные, которые окончательно порвали связь с водой. </a:t>
            </a:r>
          </a:p>
          <a:p>
            <a:pPr indent="19050" algn="just"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Их тонкая влажная кожа покрыта роговыми чешуями, что защищает ее от высыхания. Дышат они и легкими, и кожей. </a:t>
            </a:r>
          </a:p>
          <a:p>
            <a:pPr indent="19050" algn="just">
              <a:buNone/>
            </a:pP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Сердце у всех </a:t>
            </a:r>
            <a:r>
              <a:rPr lang="ru-RU" sz="4300" i="1" dirty="0" err="1" smtClean="0">
                <a:latin typeface="Times New Roman" pitchFamily="18" charset="0"/>
                <a:cs typeface="Times New Roman" pitchFamily="18" charset="0"/>
              </a:rPr>
              <a:t>трехкамерное</a:t>
            </a:r>
            <a:r>
              <a:rPr lang="ru-RU" sz="4300" i="1" dirty="0" smtClean="0">
                <a:latin typeface="Times New Roman" pitchFamily="18" charset="0"/>
                <a:cs typeface="Times New Roman" pitchFamily="18" charset="0"/>
              </a:rPr>
              <a:t>, поэтому кровь смешанная, и они холоднокровны".</a:t>
            </a:r>
          </a:p>
          <a:p>
            <a:pPr indent="19050"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найдите в тексте биологические ошибки.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Freeform 2"/>
          <p:cNvSpPr/>
          <p:nvPr/>
        </p:nvSpPr>
        <p:spPr>
          <a:xfrm rot="-10800000">
            <a:off x="-1000166" y="6000768"/>
            <a:ext cx="6215107" cy="945698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/>
          <p:cNvSpPr/>
          <p:nvPr/>
        </p:nvSpPr>
        <p:spPr>
          <a:xfrm rot="1539440">
            <a:off x="72256" y="5029877"/>
            <a:ext cx="1103302" cy="1905053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4"/>
          <p:cNvSpPr/>
          <p:nvPr/>
        </p:nvSpPr>
        <p:spPr>
          <a:xfrm flipV="1">
            <a:off x="7929586" y="5643578"/>
            <a:ext cx="1071570" cy="1071546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 flipH="1">
            <a:off x="-214349" y="-149435"/>
            <a:ext cx="5929356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6929454" y="0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043890" cy="39005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Задание 2. Биологическая задача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"Почему в пустынях днем рептилии прячутся в норы или забираются на кусты, а утром и вечером выползают греться на солнце?"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ToStl.com_i+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4667255" cy="3500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ToStl.com_lizard-black-iguana-ctenosaura-similis-sitting-stone-wildlife-animal-scene-nature-animal-costa-rica-summer-day-wit-88565905.jpg"/>
          <p:cNvPicPr>
            <a:picLocks noChangeAspect="1"/>
          </p:cNvPicPr>
          <p:nvPr/>
        </p:nvPicPr>
        <p:blipFill>
          <a:blip r:embed="rId3"/>
          <a:srcRect l="6867" r="12098"/>
          <a:stretch>
            <a:fillRect/>
          </a:stretch>
        </p:blipFill>
        <p:spPr>
          <a:xfrm>
            <a:off x="4714876" y="3214686"/>
            <a:ext cx="4214842" cy="34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 2"/>
          <p:cNvSpPr/>
          <p:nvPr/>
        </p:nvSpPr>
        <p:spPr>
          <a:xfrm rot="-10800000">
            <a:off x="-1000167" y="6215082"/>
            <a:ext cx="9358379" cy="731384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 rot="18465274">
            <a:off x="8107402" y="5370350"/>
            <a:ext cx="915507" cy="1802302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/>
          <p:cNvSpPr/>
          <p:nvPr/>
        </p:nvSpPr>
        <p:spPr>
          <a:xfrm rot="5400000" flipH="1" flipV="1">
            <a:off x="-2118312" y="403744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 rot="16200000" flipV="1">
            <a:off x="6525686" y="760934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na_esculenta_on_Nymphaea_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7251" cy="3500438"/>
          </a:xfrm>
          <a:prstGeom prst="rect">
            <a:avLst/>
          </a:prstGeom>
        </p:spPr>
      </p:pic>
      <p:pic>
        <p:nvPicPr>
          <p:cNvPr id="6" name="Рисунок 5" descr="d870f661ae0011e99280e0d55e8aafd7_e3eb7024304f11edb0d7e0d55e8aafd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00438"/>
            <a:ext cx="4786314" cy="335756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0438"/>
            <a:ext cx="4357686" cy="3357562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0"/>
            <a:ext cx="4857752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параграфы 39-40, устно ответить на вопросы после параграфа.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выбор: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Заполнить таблицу сравнения земноводных и пресмыкающихся 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Ответить на вопрос: почему удавы, привезенные из Вьетнама в Россию, были вялыми и спокойными?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мини-сообщение о значении пресмыкающихся в природе и жизни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 flipV="1">
            <a:off x="8215338" y="5929330"/>
            <a:ext cx="785818" cy="785794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/>
          <p:cNvSpPr/>
          <p:nvPr/>
        </p:nvSpPr>
        <p:spPr>
          <a:xfrm flipH="1">
            <a:off x="-214348" y="-149435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2"/>
          <p:cNvSpPr/>
          <p:nvPr/>
        </p:nvSpPr>
        <p:spPr>
          <a:xfrm rot="-10800000">
            <a:off x="-1000165" y="6000768"/>
            <a:ext cx="4851769" cy="945698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3"/>
          <p:cNvSpPr/>
          <p:nvPr/>
        </p:nvSpPr>
        <p:spPr>
          <a:xfrm rot="20545740">
            <a:off x="36343" y="5668284"/>
            <a:ext cx="915507" cy="1802302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6500826" y="0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Gabriola" pitchFamily="82" charset="0"/>
              </a:rPr>
              <a:t>"Сегодня на уроке я узнал, что пресмыкающиеся отличаются от земноводных тем, что..."</a:t>
            </a:r>
          </a:p>
          <a:p>
            <a:pPr algn="ctr">
              <a:buNone/>
            </a:pPr>
            <a:r>
              <a:rPr lang="ru-RU" sz="4800" dirty="0" smtClean="0">
                <a:latin typeface="Gabriola" pitchFamily="82" charset="0"/>
              </a:rPr>
              <a:t>"Меня удивило в строении рептилий..."</a:t>
            </a:r>
          </a:p>
          <a:p>
            <a:pPr algn="ctr">
              <a:buNone/>
            </a:pPr>
            <a:r>
              <a:rPr lang="ru-RU" sz="4800" dirty="0" smtClean="0">
                <a:latin typeface="Gabriola" pitchFamily="82" charset="0"/>
              </a:rPr>
              <a:t>"Самым сложным для меня было понять..."</a:t>
            </a:r>
          </a:p>
          <a:p>
            <a:pPr algn="ctr">
              <a:buNone/>
            </a:pPr>
            <a:r>
              <a:rPr lang="ru-RU" sz="4800" dirty="0" smtClean="0">
                <a:latin typeface="Gabriola" pitchFamily="82" charset="0"/>
              </a:rPr>
              <a:t>"Эти знания могут пригодиться мне..."</a:t>
            </a:r>
          </a:p>
          <a:p>
            <a:endParaRPr lang="ru-RU" dirty="0"/>
          </a:p>
        </p:txBody>
      </p:sp>
      <p:sp>
        <p:nvSpPr>
          <p:cNvPr id="4" name="Freeform 4"/>
          <p:cNvSpPr/>
          <p:nvPr/>
        </p:nvSpPr>
        <p:spPr>
          <a:xfrm flipV="1">
            <a:off x="8143900" y="5857892"/>
            <a:ext cx="857256" cy="857232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"/>
          <p:cNvSpPr/>
          <p:nvPr/>
        </p:nvSpPr>
        <p:spPr>
          <a:xfrm rot="-10800000">
            <a:off x="-1000165" y="6000768"/>
            <a:ext cx="4851769" cy="945698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 rot="1516948">
            <a:off x="55235" y="5681321"/>
            <a:ext cx="915507" cy="1802302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/>
          <p:cNvSpPr/>
          <p:nvPr/>
        </p:nvSpPr>
        <p:spPr>
          <a:xfrm flipH="1">
            <a:off x="-214348" y="-149435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/>
          <p:cNvSpPr/>
          <p:nvPr/>
        </p:nvSpPr>
        <p:spPr>
          <a:xfrm>
            <a:off x="6429388" y="0"/>
            <a:ext cx="4743161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48_refleksiya_uro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4bf39832213701130338ead1b6a9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106" y="0"/>
            <a:ext cx="4864894" cy="6858000"/>
          </a:xfrm>
          <a:prstGeom prst="rect">
            <a:avLst/>
          </a:prstGeom>
        </p:spPr>
      </p:pic>
      <p:pic>
        <p:nvPicPr>
          <p:cNvPr id="7" name="Рисунок 6" descr="020cc22a5d4732a412787b73bf002819.jpg"/>
          <p:cNvPicPr>
            <a:picLocks noChangeAspect="1"/>
          </p:cNvPicPr>
          <p:nvPr/>
        </p:nvPicPr>
        <p:blipFill>
          <a:blip r:embed="rId3"/>
          <a:srcRect r="6250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 rot="-10800000">
            <a:off x="-1" y="5214950"/>
            <a:ext cx="5286380" cy="1643050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Рисунок 3" descr="2026-01-09_10-47-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918"/>
            <a:ext cx="9144000" cy="4429156"/>
          </a:xfrm>
          <a:prstGeom prst="rect">
            <a:avLst/>
          </a:prstGeom>
        </p:spPr>
      </p:pic>
      <p:sp>
        <p:nvSpPr>
          <p:cNvPr id="3" name="Freeform 4"/>
          <p:cNvSpPr/>
          <p:nvPr/>
        </p:nvSpPr>
        <p:spPr>
          <a:xfrm flipV="1">
            <a:off x="7358082" y="5357825"/>
            <a:ext cx="1571636" cy="1373647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/>
          <p:cNvSpPr/>
          <p:nvPr/>
        </p:nvSpPr>
        <p:spPr>
          <a:xfrm rot="2382225">
            <a:off x="375608" y="5012048"/>
            <a:ext cx="1068277" cy="2240421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/>
          <p:cNvSpPr/>
          <p:nvPr/>
        </p:nvSpPr>
        <p:spPr>
          <a:xfrm>
            <a:off x="2571736" y="1"/>
            <a:ext cx="6572264" cy="714355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/>
        </p:nvSpPr>
        <p:spPr>
          <a:xfrm rot="-10800000">
            <a:off x="0" y="5643578"/>
            <a:ext cx="5643570" cy="1214422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4" name="Рисунок 3" descr="40-1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7767"/>
            <a:ext cx="9144000" cy="4641497"/>
          </a:xfrm>
          <a:prstGeom prst="rect">
            <a:avLst/>
          </a:prstGeom>
        </p:spPr>
      </p:pic>
      <p:sp>
        <p:nvSpPr>
          <p:cNvPr id="3" name="Freeform 4"/>
          <p:cNvSpPr/>
          <p:nvPr/>
        </p:nvSpPr>
        <p:spPr>
          <a:xfrm flipV="1">
            <a:off x="7358082" y="5286387"/>
            <a:ext cx="1571636" cy="1445085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3"/>
          <p:cNvSpPr/>
          <p:nvPr/>
        </p:nvSpPr>
        <p:spPr>
          <a:xfrm rot="2933576">
            <a:off x="496776" y="5041083"/>
            <a:ext cx="977916" cy="2332119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5"/>
          <p:cNvSpPr/>
          <p:nvPr/>
        </p:nvSpPr>
        <p:spPr>
          <a:xfrm flipH="1">
            <a:off x="0" y="0"/>
            <a:ext cx="6572264" cy="857232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Autofit/>
          </a:bodyPr>
          <a:lstStyle/>
          <a:p>
            <a:pPr marL="514350" indent="-514350" algn="ctr"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Сухая кожа, покрытая роговыми чешуями, защита от потери влаги </a:t>
            </a:r>
          </a:p>
          <a:p>
            <a:pPr marL="514350" indent="-51435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(нет желез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Наличие подвижной шеи (поворот головы), увеличение обзора.</a:t>
            </a:r>
          </a:p>
          <a:p>
            <a:pPr marL="514350" indent="-514350" algn="ctr"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Защитные веки (третье веко) и слуховые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отверстия.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arenR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Когти на пальцах.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 flipV="1">
            <a:off x="7929586" y="5643578"/>
            <a:ext cx="1071570" cy="1071546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/>
          <p:cNvSpPr/>
          <p:nvPr/>
        </p:nvSpPr>
        <p:spPr>
          <a:xfrm rot="-10800000">
            <a:off x="0" y="5643578"/>
            <a:ext cx="5643570" cy="1214422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3"/>
          <p:cNvSpPr/>
          <p:nvPr/>
        </p:nvSpPr>
        <p:spPr>
          <a:xfrm rot="1893864">
            <a:off x="215052" y="4961458"/>
            <a:ext cx="1282145" cy="2332119"/>
          </a:xfrm>
          <a:custGeom>
            <a:avLst/>
            <a:gdLst/>
            <a:ahLst/>
            <a:cxnLst/>
            <a:rect l="l" t="t" r="r" b="b"/>
            <a:pathLst>
              <a:path w="2566451" h="3804712">
                <a:moveTo>
                  <a:pt x="0" y="0"/>
                </a:moveTo>
                <a:lnTo>
                  <a:pt x="2566451" y="0"/>
                </a:lnTo>
                <a:lnTo>
                  <a:pt x="2566451" y="3804712"/>
                </a:lnTo>
                <a:lnTo>
                  <a:pt x="0" y="380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/>
          <p:cNvSpPr/>
          <p:nvPr/>
        </p:nvSpPr>
        <p:spPr>
          <a:xfrm flipH="1">
            <a:off x="0" y="0"/>
            <a:ext cx="6572264" cy="714356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-16-1024x9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85" y="0"/>
            <a:ext cx="7173230" cy="6858000"/>
          </a:xfrm>
          <a:prstGeom prst="rect">
            <a:avLst/>
          </a:prstGeom>
        </p:spPr>
      </p:pic>
      <p:sp>
        <p:nvSpPr>
          <p:cNvPr id="3" name="Freeform 4"/>
          <p:cNvSpPr/>
          <p:nvPr/>
        </p:nvSpPr>
        <p:spPr>
          <a:xfrm flipV="1">
            <a:off x="7929586" y="5643578"/>
            <a:ext cx="1071570" cy="1071546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2"/>
          <p:cNvSpPr/>
          <p:nvPr/>
        </p:nvSpPr>
        <p:spPr>
          <a:xfrm rot="11026384">
            <a:off x="-1982613" y="5355460"/>
            <a:ext cx="5123230" cy="1702804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2"/>
          <p:cNvSpPr/>
          <p:nvPr/>
        </p:nvSpPr>
        <p:spPr>
          <a:xfrm rot="11068083" flipV="1">
            <a:off x="-409406" y="-230149"/>
            <a:ext cx="5123230" cy="694164"/>
          </a:xfrm>
          <a:custGeom>
            <a:avLst/>
            <a:gdLst/>
            <a:ahLst/>
            <a:cxnLst/>
            <a:rect l="l" t="t" r="r" b="b"/>
            <a:pathLst>
              <a:path w="8581586" h="3759552">
                <a:moveTo>
                  <a:pt x="0" y="0"/>
                </a:moveTo>
                <a:lnTo>
                  <a:pt x="8581587" y="0"/>
                </a:lnTo>
                <a:lnTo>
                  <a:pt x="8581587" y="3759552"/>
                </a:lnTo>
                <a:lnTo>
                  <a:pt x="0" y="37595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9"/>
            <a:ext cx="9144000" cy="4929222"/>
          </a:xfrm>
          <a:prstGeom prst="rect">
            <a:avLst/>
          </a:prstGeom>
        </p:spPr>
      </p:pic>
      <p:sp>
        <p:nvSpPr>
          <p:cNvPr id="3" name="Freeform 4"/>
          <p:cNvSpPr/>
          <p:nvPr/>
        </p:nvSpPr>
        <p:spPr>
          <a:xfrm flipV="1">
            <a:off x="7929586" y="5643578"/>
            <a:ext cx="1071570" cy="1071546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175260"/>
            <a:ext cx="7985760" cy="6507480"/>
          </a:xfrm>
          <a:prstGeom prst="rect">
            <a:avLst/>
          </a:prstGeom>
        </p:spPr>
      </p:pic>
      <p:sp>
        <p:nvSpPr>
          <p:cNvPr id="3" name="Freeform 4"/>
          <p:cNvSpPr/>
          <p:nvPr/>
        </p:nvSpPr>
        <p:spPr>
          <a:xfrm flipV="1">
            <a:off x="7929586" y="5643578"/>
            <a:ext cx="1071570" cy="1071546"/>
          </a:xfrm>
          <a:custGeom>
            <a:avLst/>
            <a:gdLst/>
            <a:ahLst/>
            <a:cxnLst/>
            <a:rect l="l" t="t" r="r" b="b"/>
            <a:pathLst>
              <a:path w="2195390" h="2159465">
                <a:moveTo>
                  <a:pt x="0" y="2159465"/>
                </a:moveTo>
                <a:lnTo>
                  <a:pt x="2195389" y="2159465"/>
                </a:lnTo>
                <a:lnTo>
                  <a:pt x="2195389" y="0"/>
                </a:lnTo>
                <a:lnTo>
                  <a:pt x="0" y="0"/>
                </a:lnTo>
                <a:lnTo>
                  <a:pt x="0" y="215946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5"/>
          <p:cNvSpPr/>
          <p:nvPr/>
        </p:nvSpPr>
        <p:spPr>
          <a:xfrm rot="5400000" flipH="1" flipV="1">
            <a:off x="-2711410" y="211025"/>
            <a:ext cx="5929356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5"/>
          <p:cNvSpPr/>
          <p:nvPr/>
        </p:nvSpPr>
        <p:spPr>
          <a:xfrm rot="5400000" flipH="1">
            <a:off x="5783145" y="853966"/>
            <a:ext cx="5929356" cy="792353"/>
          </a:xfrm>
          <a:custGeom>
            <a:avLst/>
            <a:gdLst/>
            <a:ahLst/>
            <a:cxnLst/>
            <a:rect l="l" t="t" r="r" b="b"/>
            <a:pathLst>
              <a:path w="7000230" h="3066767">
                <a:moveTo>
                  <a:pt x="7000230" y="0"/>
                </a:moveTo>
                <a:lnTo>
                  <a:pt x="0" y="0"/>
                </a:lnTo>
                <a:lnTo>
                  <a:pt x="0" y="3066768"/>
                </a:lnTo>
                <a:lnTo>
                  <a:pt x="7000230" y="3066768"/>
                </a:lnTo>
                <a:lnTo>
                  <a:pt x="700023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363</Words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бюджетное общеобразовательное учреждение Зырянского района «Семёновская основная общеобразовательная школа имени Героя Советского Союза Андриана Абрамовича Пищулина»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Зырянского района «Семёновская основная общеобразовательная школа имени Героя Советского Союза Андриана Абрамовича Пищулина»</dc:title>
  <dc:creator>ssoskol</dc:creator>
  <cp:lastModifiedBy>ssoskol</cp:lastModifiedBy>
  <cp:revision>37</cp:revision>
  <dcterms:created xsi:type="dcterms:W3CDTF">2026-03-04T07:13:26Z</dcterms:created>
  <dcterms:modified xsi:type="dcterms:W3CDTF">2026-03-06T12:13:40Z</dcterms:modified>
</cp:coreProperties>
</file>