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3" r:id="rId4"/>
    <p:sldId id="274" r:id="rId5"/>
    <p:sldId id="272" r:id="rId6"/>
    <p:sldId id="289" r:id="rId7"/>
    <p:sldId id="275" r:id="rId8"/>
    <p:sldId id="290" r:id="rId9"/>
    <p:sldId id="281" r:id="rId10"/>
    <p:sldId id="291" r:id="rId11"/>
    <p:sldId id="282" r:id="rId12"/>
    <p:sldId id="283" r:id="rId13"/>
    <p:sldId id="284" r:id="rId14"/>
    <p:sldId id="285" r:id="rId15"/>
    <p:sldId id="287" r:id="rId16"/>
    <p:sldId id="288" r:id="rId17"/>
    <p:sldId id="296" r:id="rId18"/>
    <p:sldId id="297" r:id="rId19"/>
    <p:sldId id="293" r:id="rId20"/>
    <p:sldId id="276" r:id="rId21"/>
    <p:sldId id="292" r:id="rId22"/>
    <p:sldId id="295" r:id="rId23"/>
    <p:sldId id="298" r:id="rId24"/>
    <p:sldId id="277" r:id="rId25"/>
    <p:sldId id="279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000"/>
    <a:srgbClr val="FF3399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5" autoAdjust="0"/>
    <p:restoredTop sz="94660"/>
  </p:normalViewPr>
  <p:slideViewPr>
    <p:cSldViewPr>
      <p:cViewPr varScale="1">
        <p:scale>
          <a:sx n="109" d="100"/>
          <a:sy n="109" d="100"/>
        </p:scale>
        <p:origin x="706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Без названия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1" y="3000378"/>
            <a:ext cx="4606075" cy="15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5851" y="238402"/>
            <a:ext cx="616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Мастер – класс 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223" y="1491630"/>
            <a:ext cx="775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50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79239"/>
            <a:ext cx="1738314" cy="108644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7260"/>
            <a:ext cx="4016575" cy="2843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223" y="4659982"/>
            <a:ext cx="5444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Приготовила: </a:t>
            </a:r>
            <a:r>
              <a:rPr lang="ru-RU" sz="1400" dirty="0" err="1" smtClean="0"/>
              <a:t>Бессараб</a:t>
            </a:r>
            <a:r>
              <a:rPr lang="ru-RU" sz="1400" dirty="0" smtClean="0"/>
              <a:t> Надежда Леонидовна                 с. </a:t>
            </a:r>
            <a:r>
              <a:rPr lang="ru-RU" sz="1400" dirty="0" err="1" smtClean="0"/>
              <a:t>Шиняево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34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987575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1.Не держи  ножницы  концами  вверх.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2.Не оставляй  ножницы  в  открытом  виде.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3.При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работе  следи  за  пальцами  левой  руки.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4.Не клади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ножницы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край  стола.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5.Передавай  ножницы  в  закрытом  виде  кольцами  в сторону  взрослого или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товарища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Лента лицом вверх 2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ТЕХНИКА БЕЗОПАСНОСТИ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4" descr="https://flomaster.club/uploads/posts/2022-06/1654211078_9-flomaster-club-p-risunok-nozhnitsi-dlya-detei-krasivo-1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1988840"/>
            <a:ext cx="1224137" cy="1152128"/>
          </a:xfrm>
          <a:prstGeom prst="rect">
            <a:avLst/>
          </a:prstGeom>
          <a:noFill/>
        </p:spPr>
      </p:pic>
      <p:pic>
        <p:nvPicPr>
          <p:cNvPr id="5" name="Picture 2" descr="http://static.pleer.ru/i/gp/552/056/nor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29" t="-14287" r="24607" b="-14287"/>
          <a:stretch>
            <a:fillRect/>
          </a:stretch>
        </p:blipFill>
        <p:spPr bwMode="auto">
          <a:xfrm>
            <a:off x="2771800" y="3579283"/>
            <a:ext cx="1944216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6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85852" y="214296"/>
            <a:ext cx="73975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8575">
                  <a:noFill/>
                </a:ln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Материалы и инструменты:</a:t>
            </a:r>
          </a:p>
          <a:p>
            <a:pPr marL="514350" indent="-514350"/>
            <a:endParaRPr lang="ru-RU" sz="2800" b="1" dirty="0" smtClean="0">
              <a:ln w="28575">
                <a:noFill/>
              </a:ln>
              <a:solidFill>
                <a:srgbClr val="002060"/>
              </a:solidFill>
              <a:latin typeface="Segoe Print" pitchFamily="2" charset="0"/>
              <a:ea typeface="GungsuhChe" pitchFamily="49" charset="-127"/>
            </a:endParaRPr>
          </a:p>
          <a:p>
            <a:pPr marL="514350" indent="-514350"/>
            <a:endParaRPr lang="ru-RU" sz="2800" b="1" dirty="0" smtClean="0">
              <a:ln w="28575">
                <a:noFill/>
              </a:ln>
              <a:solidFill>
                <a:srgbClr val="002060"/>
              </a:solidFill>
              <a:latin typeface="Segoe Print" pitchFamily="2" charset="0"/>
              <a:ea typeface="GungsuhChe" pitchFamily="49" charset="-127"/>
            </a:endParaRPr>
          </a:p>
          <a:p>
            <a:pPr marL="514350" indent="-514350">
              <a:buAutoNum type="arabicParenR"/>
            </a:pPr>
            <a:r>
              <a:rPr lang="ru-RU" sz="2800" b="1" dirty="0" smtClean="0">
                <a:ln w="28575">
                  <a:noFill/>
                </a:ln>
                <a:solidFill>
                  <a:srgbClr val="002060"/>
                </a:solidFill>
                <a:latin typeface="Segoe Print" pitchFamily="2" charset="0"/>
                <a:ea typeface="GungsuhChe" pitchFamily="49" charset="-127"/>
              </a:rPr>
              <a:t>Бумага для офисной техники (красная, зеленая).</a:t>
            </a:r>
          </a:p>
          <a:p>
            <a:pPr marL="514350" indent="-514350">
              <a:buAutoNum type="arabicParenR"/>
            </a:pPr>
            <a:r>
              <a:rPr lang="ru-RU" sz="2800" b="1" dirty="0" smtClean="0">
                <a:ln w="28575">
                  <a:noFill/>
                </a:ln>
                <a:solidFill>
                  <a:srgbClr val="002060"/>
                </a:solidFill>
                <a:latin typeface="Segoe Print" pitchFamily="2" charset="0"/>
                <a:ea typeface="GungsuhChe" pitchFamily="49" charset="-127"/>
              </a:rPr>
              <a:t> </a:t>
            </a:r>
            <a:r>
              <a:rPr lang="ru-RU" sz="2800" b="1" dirty="0">
                <a:ln w="28575">
                  <a:noFill/>
                </a:ln>
                <a:solidFill>
                  <a:srgbClr val="002060"/>
                </a:solidFill>
                <a:latin typeface="Segoe Print" pitchFamily="2" charset="0"/>
                <a:ea typeface="GungsuhChe" pitchFamily="49" charset="-127"/>
              </a:rPr>
              <a:t>З</a:t>
            </a:r>
            <a:r>
              <a:rPr lang="ru-RU" sz="2800" b="1" dirty="0" smtClean="0">
                <a:ln w="28575">
                  <a:noFill/>
                </a:ln>
                <a:solidFill>
                  <a:srgbClr val="002060"/>
                </a:solidFill>
                <a:latin typeface="Segoe Print" pitchFamily="2" charset="0"/>
                <a:ea typeface="GungsuhChe" pitchFamily="49" charset="-127"/>
              </a:rPr>
              <a:t>еленая флористическая лента.</a:t>
            </a:r>
          </a:p>
          <a:p>
            <a:pPr marL="514350" indent="-514350">
              <a:buAutoNum type="arabicParenR"/>
            </a:pPr>
            <a:r>
              <a:rPr lang="ru-RU" sz="2800" b="1" dirty="0" smtClean="0">
                <a:ln w="28575">
                  <a:noFill/>
                </a:ln>
                <a:solidFill>
                  <a:srgbClr val="002060"/>
                </a:solidFill>
                <a:latin typeface="Segoe Print" pitchFamily="2" charset="0"/>
                <a:ea typeface="GungsuhChe" pitchFamily="49" charset="-127"/>
              </a:rPr>
              <a:t> Деревянные шпажки для стебля.</a:t>
            </a:r>
          </a:p>
          <a:p>
            <a:pPr marL="514350" indent="-514350"/>
            <a:r>
              <a:rPr lang="ru-RU" sz="2800" b="1" dirty="0" smtClean="0">
                <a:ln w="28575">
                  <a:noFill/>
                </a:ln>
                <a:solidFill>
                  <a:srgbClr val="002060"/>
                </a:solidFill>
                <a:latin typeface="Segoe Print" pitchFamily="2" charset="0"/>
                <a:ea typeface="GungsuhChe" pitchFamily="49" charset="-127"/>
              </a:rPr>
              <a:t>2) Ножницы.</a:t>
            </a:r>
          </a:p>
          <a:p>
            <a:pPr marL="514350" indent="-514350"/>
            <a:r>
              <a:rPr lang="ru-RU" sz="2800" b="1" dirty="0" smtClean="0">
                <a:ln w="28575">
                  <a:noFill/>
                </a:ln>
                <a:solidFill>
                  <a:srgbClr val="002060"/>
                </a:solidFill>
                <a:latin typeface="Segoe Print" pitchFamily="2" charset="0"/>
                <a:ea typeface="GungsuhChe" pitchFamily="49" charset="-127"/>
              </a:rPr>
              <a:t>3) Клей ПВА.</a:t>
            </a:r>
          </a:p>
          <a:p>
            <a:pPr marL="514350" indent="-514350"/>
            <a:endParaRPr lang="ru-RU" sz="2800" b="1" dirty="0" smtClean="0">
              <a:ln w="28575">
                <a:noFill/>
              </a:ln>
              <a:solidFill>
                <a:srgbClr val="002060"/>
              </a:solidFill>
              <a:latin typeface="Segoe Print" pitchFamily="2" charset="0"/>
              <a:ea typeface="GungsuhChe" pitchFamily="49" charset="-127"/>
            </a:endParaRPr>
          </a:p>
          <a:p>
            <a:pPr marL="514350" indent="-514350" algn="ctr">
              <a:buAutoNum type="arabicParenR"/>
            </a:pPr>
            <a:endParaRPr lang="ru-RU" sz="2800" b="1" dirty="0" smtClean="0">
              <a:ln w="28575">
                <a:noFill/>
              </a:ln>
              <a:solidFill>
                <a:srgbClr val="C00000"/>
              </a:solidFill>
              <a:latin typeface="GungsuhChe" pitchFamily="49" charset="-127"/>
              <a:ea typeface="GungsuhChe" pitchFamily="49" charset="-127"/>
            </a:endParaRPr>
          </a:p>
        </p:txBody>
      </p:sp>
      <p:pic>
        <p:nvPicPr>
          <p:cNvPr id="12290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85734"/>
            <a:ext cx="1857388" cy="11608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214296"/>
            <a:ext cx="7649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8575">
                  <a:noFill/>
                </a:ln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Изготовление цветка гвоздики: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699542"/>
            <a:ext cx="7384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i="1" dirty="0" smtClean="0">
                <a:latin typeface="Segoe Print" panose="02000600000000000000" pitchFamily="2" charset="0"/>
              </a:rPr>
              <a:t>Вырезаем 6 кругов диаметр 8 см;</a:t>
            </a:r>
          </a:p>
          <a:p>
            <a:pPr marL="342900" indent="-342900">
              <a:buAutoNum type="arabicParenR"/>
            </a:pPr>
            <a:r>
              <a:rPr lang="ru-RU" i="1" dirty="0" smtClean="0">
                <a:latin typeface="Segoe Print" panose="02000600000000000000" pitchFamily="2" charset="0"/>
              </a:rPr>
              <a:t>Складываем каждый круг по середине 3 раза;</a:t>
            </a:r>
          </a:p>
          <a:p>
            <a:pPr marL="342900" indent="-342900">
              <a:buAutoNum type="arabicParenR"/>
            </a:pPr>
            <a:r>
              <a:rPr lang="ru-RU" i="1" dirty="0" smtClean="0">
                <a:latin typeface="Segoe Print" panose="02000600000000000000" pitchFamily="2" charset="0"/>
              </a:rPr>
              <a:t>Намечаем будущий лепесток;</a:t>
            </a:r>
          </a:p>
          <a:p>
            <a:pPr marL="342900" indent="-342900">
              <a:buAutoNum type="arabicParenR"/>
            </a:pPr>
            <a:r>
              <a:rPr lang="ru-RU" i="1" dirty="0" smtClean="0">
                <a:latin typeface="Segoe Print" panose="02000600000000000000" pitchFamily="2" charset="0"/>
              </a:rPr>
              <a:t>Вырезаем;</a:t>
            </a:r>
          </a:p>
          <a:p>
            <a:pPr marL="342900" indent="-342900">
              <a:buAutoNum type="arabicParenR"/>
            </a:pPr>
            <a:r>
              <a:rPr lang="ru-RU" i="1" dirty="0" smtClean="0">
                <a:latin typeface="Segoe Print" panose="02000600000000000000" pitchFamily="2" charset="0"/>
              </a:rPr>
              <a:t>Делаем  зубчатые надрезы по краю лепестка.</a:t>
            </a:r>
            <a:r>
              <a:rPr lang="ru-RU" i="1" dirty="0">
                <a:latin typeface="Segoe Print" panose="02000600000000000000" pitchFamily="2" charset="0"/>
              </a:rPr>
              <a:t/>
            </a:r>
            <a:br>
              <a:rPr lang="ru-RU" i="1" dirty="0">
                <a:latin typeface="Segoe Print" panose="02000600000000000000" pitchFamily="2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9409" y="1828189"/>
            <a:ext cx="2750379" cy="3585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2162" y="1663596"/>
            <a:ext cx="2856635" cy="38088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1605" y="2454437"/>
            <a:ext cx="2085007" cy="2992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4249" y="51470"/>
            <a:ext cx="79522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Segoe Print" panose="02000600000000000000" pitchFamily="2" charset="0"/>
              </a:rPr>
              <a:t>7) Делаем разрез каждого лепестка ( до середины оставляем 1 см)</a:t>
            </a:r>
          </a:p>
          <a:p>
            <a:r>
              <a:rPr lang="ru-RU" dirty="0" smtClean="0">
                <a:latin typeface="Segoe Print" panose="02000600000000000000" pitchFamily="2" charset="0"/>
              </a:rPr>
              <a:t>8) 2 лепестка оставляем целыми;</a:t>
            </a:r>
          </a:p>
          <a:p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smtClean="0">
                <a:latin typeface="Segoe Print" panose="02000600000000000000" pitchFamily="2" charset="0"/>
              </a:rPr>
              <a:t>    3-ий лепесток- отрезаем чуть больше половины лепестка;</a:t>
            </a:r>
          </a:p>
          <a:p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smtClean="0">
                <a:latin typeface="Segoe Print" panose="02000600000000000000" pitchFamily="2" charset="0"/>
              </a:rPr>
              <a:t>     4 лепесток- 1лепесток отрезаем, 2 –половину;</a:t>
            </a:r>
          </a:p>
          <a:p>
            <a:r>
              <a:rPr lang="ru-RU" dirty="0">
                <a:latin typeface="Segoe Print" panose="02000600000000000000" pitchFamily="2" charset="0"/>
              </a:rPr>
              <a:t> </a:t>
            </a:r>
            <a:r>
              <a:rPr lang="ru-RU" dirty="0" smtClean="0">
                <a:latin typeface="Segoe Print" panose="02000600000000000000" pitchFamily="2" charset="0"/>
              </a:rPr>
              <a:t>     5 лепесток- 2 отрезаем ,3 –половину;</a:t>
            </a:r>
          </a:p>
          <a:p>
            <a:r>
              <a:rPr lang="ru-RU" dirty="0" smtClean="0">
                <a:latin typeface="Segoe Print" panose="02000600000000000000" pitchFamily="2" charset="0"/>
              </a:rPr>
              <a:t>6 лепесток- 3 отрезаем, 4 половину;</a:t>
            </a:r>
          </a:p>
          <a:p>
            <a:r>
              <a:rPr lang="ru-RU" dirty="0" smtClean="0">
                <a:latin typeface="Segoe Print" panose="02000600000000000000" pitchFamily="2" charset="0"/>
              </a:rPr>
              <a:t>У оставшейся части отрезаем половину лепестка- это сердцевина цветка.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9016" y="2014814"/>
            <a:ext cx="2486528" cy="3600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ользователь\Desktop\фото для презентации\P_20180402_151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12058650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8407" y="1090619"/>
            <a:ext cx="2586829" cy="3816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3" y="339502"/>
            <a:ext cx="5472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Segoe Print" panose="02000600000000000000" pitchFamily="2" charset="0"/>
              </a:rPr>
              <a:t>9) С помощью шпажки закручиваем лепестки;</a:t>
            </a:r>
          </a:p>
          <a:p>
            <a:r>
              <a:rPr lang="ru-RU" dirty="0" smtClean="0">
                <a:latin typeface="Segoe Print" panose="02000600000000000000" pitchFamily="2" charset="0"/>
              </a:rPr>
              <a:t>10) Собираем заготовки, «кулёчком»</a:t>
            </a:r>
          </a:p>
          <a:p>
            <a:r>
              <a:rPr lang="ru-RU" dirty="0" smtClean="0">
                <a:latin typeface="Segoe Print" panose="02000600000000000000" pitchFamily="2" charset="0"/>
              </a:rPr>
              <a:t>11) В середине делаем прокол.</a:t>
            </a:r>
          </a:p>
          <a:p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47" y="2355726"/>
            <a:ext cx="3959976" cy="25838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0"/>
            <a:ext cx="8244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28575">
                  <a:noFill/>
                </a:ln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Изготовление стебелька </a:t>
            </a:r>
          </a:p>
          <a:p>
            <a:pPr algn="ctr"/>
            <a:r>
              <a:rPr lang="ru-RU" sz="2800" b="1" dirty="0" smtClean="0">
                <a:ln w="28575">
                  <a:noFill/>
                </a:ln>
                <a:solidFill>
                  <a:srgbClr val="C00000"/>
                </a:solidFill>
                <a:latin typeface="GungsuhChe" pitchFamily="49" charset="-127"/>
                <a:ea typeface="GungsuhChe" pitchFamily="49" charset="-127"/>
              </a:rPr>
              <a:t>и листов гвоздики:</a:t>
            </a:r>
          </a:p>
          <a:p>
            <a:pPr algn="ctr"/>
            <a:endParaRPr lang="ru-RU" sz="2800" b="1" dirty="0" smtClean="0">
              <a:ln w="28575">
                <a:noFill/>
              </a:ln>
              <a:solidFill>
                <a:srgbClr val="C00000"/>
              </a:solidFill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915566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Segoe Print" pitchFamily="2" charset="0"/>
              </a:rPr>
              <a:t>1) С помощью салфетки сделаем сердцевину стебля;</a:t>
            </a:r>
          </a:p>
          <a:p>
            <a:pPr algn="just"/>
            <a:r>
              <a:rPr lang="ru-RU" sz="2000" dirty="0" smtClean="0">
                <a:latin typeface="Segoe Print" pitchFamily="2" charset="0"/>
              </a:rPr>
              <a:t>2) Нанесите на край ленты клей и начиная сверху наматывайте её на палочку, периодически нанося на нее клей.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8795" y="776108"/>
            <a:ext cx="2241725" cy="52906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00561"/>
            <a:ext cx="4452036" cy="26396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фото для презентации\P_20180402_165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5200" y="-5657850"/>
            <a:ext cx="128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8" y="1944216"/>
            <a:ext cx="3377336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2067694"/>
            <a:ext cx="4200662" cy="2931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33950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Segoe Print" panose="02000600000000000000" pitchFamily="2" charset="0"/>
              </a:rPr>
              <a:t>3) Приклеиваем листья; оформляем лентой.</a:t>
            </a:r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69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9662"/>
            <a:ext cx="4179111" cy="3126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555526"/>
            <a:ext cx="27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egoe Print" panose="02000600000000000000" pitchFamily="2" charset="0"/>
              </a:rPr>
              <a:t>4) Собираем цветок.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55" y="1131590"/>
            <a:ext cx="3532122" cy="37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83518"/>
            <a:ext cx="2091527" cy="435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77155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Segoe Print" panose="02000600000000000000" pitchFamily="2" charset="0"/>
              </a:rPr>
              <a:t>5) Гвоздика готова.</a:t>
            </a:r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83518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Подарите такой цветок каждому, </a:t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ПОМНИЛИ всех тех, кто уже ушел,</a:t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ЦЕНИЛИ и БЕРЕГЛИ тех, кто еще жив. </a:t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https://media.caspian.agency/school_1078/news/images/pilotkajpg-2022-05-04-192442uwqjd.jpg"/>
          <p:cNvPicPr>
            <a:picLocks noChangeAspect="1" noChangeArrowheads="1"/>
          </p:cNvPicPr>
          <p:nvPr/>
        </p:nvPicPr>
        <p:blipFill>
          <a:blip r:embed="rId2" cstate="print"/>
          <a:srcRect r="16367"/>
          <a:stretch>
            <a:fillRect/>
          </a:stretch>
        </p:blipFill>
        <p:spPr bwMode="auto">
          <a:xfrm>
            <a:off x="1187624" y="1648065"/>
            <a:ext cx="5285568" cy="3192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0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СИМВОЛЫ ПОБЕДЫ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7064" y="933737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ветру он встрепенулся –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память о тех, кто с войны не вернулся.</a:t>
            </a:r>
          </a:p>
          <a:p>
            <a:pPr algn="just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Люди приходят к нему поклониться,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 погибших в боях помолиться</a:t>
            </a:r>
          </a:p>
        </p:txBody>
      </p:sp>
      <p:pic>
        <p:nvPicPr>
          <p:cNvPr id="2050" name="Picture 2" descr="C:\Users\user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35" y="2571750"/>
            <a:ext cx="3662929" cy="2482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135" y="815020"/>
            <a:ext cx="1881190" cy="1175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1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ПОДВЕДЁМ ИТОГИ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952782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ИГРА «КОМПЛИМЕНТ»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2296" y="2666140"/>
            <a:ext cx="26773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ЗАКОНЧИ ФРАЗУ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868895" y="1332364"/>
            <a:ext cx="3816424" cy="1152128"/>
          </a:xfrm>
          <a:prstGeom prst="cloudCallou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Я хвалю себя за то, что …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 rot="362838">
            <a:off x="5058273" y="1401085"/>
            <a:ext cx="3816424" cy="1152128"/>
          </a:xfrm>
          <a:prstGeom prst="cloudCallout">
            <a:avLst>
              <a:gd name="adj1" fmla="val -82948"/>
              <a:gd name="adj2" fmla="val 102350"/>
            </a:avLst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Я хвалю товарища за то, что …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362838">
            <a:off x="2605845" y="3524965"/>
            <a:ext cx="3816424" cy="1152128"/>
          </a:xfrm>
          <a:prstGeom prst="cloudCallout">
            <a:avLst>
              <a:gd name="adj1" fmla="val -66633"/>
              <a:gd name="adj2" fmla="val -60146"/>
            </a:avLst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Я хвалю учителя за то, что …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7410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6"/>
            <a:ext cx="1524000" cy="95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11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Акция «Красная гвоздика»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771551"/>
            <a:ext cx="6768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4C0000"/>
                </a:solidFill>
              </a:rPr>
              <a:t>Фонд «Память поколений» </a:t>
            </a:r>
          </a:p>
          <a:p>
            <a:pPr algn="just"/>
            <a:r>
              <a:rPr lang="ru-RU" dirty="0" smtClean="0">
                <a:solidFill>
                  <a:srgbClr val="4C0000"/>
                </a:solidFill>
              </a:rPr>
              <a:t>В честь празднования 80-летия Победы в Великой Отечественной войне сотрудники Волгоградской области детской клинической больницы создали серию видеороликов, посвященных событиям Сталинградской битвы, рассказывающих о людях, защищавших город, о мирных жителях, прошедших через страшные события и воспевающих ратные и трудовые подвиги наших земляков.</a:t>
            </a:r>
            <a:endParaRPr lang="ru-RU" dirty="0">
              <a:solidFill>
                <a:srgbClr val="4C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32373"/>
            <a:ext cx="3376069" cy="21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248585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33950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4C0000"/>
                </a:solidFill>
              </a:rPr>
              <a:t>Мария </a:t>
            </a:r>
            <a:r>
              <a:rPr lang="ru-RU" sz="2400" dirty="0" err="1" smtClean="0">
                <a:solidFill>
                  <a:srgbClr val="4C0000"/>
                </a:solidFill>
              </a:rPr>
              <a:t>Кухарская</a:t>
            </a:r>
            <a:r>
              <a:rPr lang="ru-RU" sz="2400" dirty="0" smtClean="0">
                <a:solidFill>
                  <a:srgbClr val="4C0000"/>
                </a:solidFill>
              </a:rPr>
              <a:t> </a:t>
            </a:r>
          </a:p>
          <a:p>
            <a:r>
              <a:rPr lang="ru-RU" sz="2400" dirty="0" smtClean="0">
                <a:solidFill>
                  <a:srgbClr val="4C0000"/>
                </a:solidFill>
              </a:rPr>
              <a:t>   Подвиг медицинских сестер</a:t>
            </a:r>
            <a:endParaRPr lang="ru-RU" sz="2400" dirty="0">
              <a:solidFill>
                <a:srgbClr val="4C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75606"/>
            <a:ext cx="5225777" cy="34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563638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Свеча Памяти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МИНУТА МОЛЧАНИЯ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Светлой памяти павших в борьбе против фашизма. Минута молчан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8954" y="838577"/>
            <a:ext cx="7545897" cy="4244569"/>
          </a:xfrm>
          <a:prstGeom prst="rect">
            <a:avLst/>
          </a:prstGeom>
        </p:spPr>
      </p:pic>
      <p:pic>
        <p:nvPicPr>
          <p:cNvPr id="18434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14296"/>
            <a:ext cx="1952628" cy="1220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05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163839"/>
            <a:ext cx="5256584" cy="87524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C00000"/>
                </a:solidFill>
                <a:latin typeface="Century Gothic" panose="020B0502020202020204" pitchFamily="34" charset="0"/>
              </a:rPr>
              <a:t>СПАСИБО ЗА ВНИМАНИЕ!</a:t>
            </a:r>
            <a:endParaRPr lang="ru-RU" sz="2800" b="1" spc="50" dirty="0">
              <a:ln w="11430"/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C:\Users\Галина\Desktop\9 мая_DoV (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699793">
            <a:off x="1645741" y="1349711"/>
            <a:ext cx="4786346" cy="3544888"/>
          </a:xfrm>
          <a:prstGeom prst="rect">
            <a:avLst/>
          </a:prstGeom>
          <a:noFill/>
        </p:spPr>
      </p:pic>
      <p:pic>
        <p:nvPicPr>
          <p:cNvPr id="1031" name="Picture 7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296"/>
            <a:ext cx="2071702" cy="1294814"/>
          </a:xfrm>
          <a:prstGeom prst="rect">
            <a:avLst/>
          </a:prstGeom>
          <a:noFill/>
        </p:spPr>
      </p:pic>
      <p:pic>
        <p:nvPicPr>
          <p:cNvPr id="11" name="Picture 7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14296"/>
            <a:ext cx="2071702" cy="1294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СИМВОЛЫ ПОБЕДЫ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915566"/>
            <a:ext cx="442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Эта лента не похожа на украшение. Эта лента – символ и прикалывается на груди в     праздник 9 мая. </a:t>
            </a:r>
          </a:p>
        </p:txBody>
      </p:sp>
      <p:pic>
        <p:nvPicPr>
          <p:cNvPr id="1026" name="Picture 2" descr="C:\Users\user\Desktop\595089248f938fc9ab336b11d9e16a8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1" y="2633492"/>
            <a:ext cx="3940697" cy="233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274" y="994831"/>
            <a:ext cx="1666876" cy="1041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9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СИМВОЛЫ ПОБЕДЫ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915566"/>
            <a:ext cx="4211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называется символ знамени, водружённый над Рейхстагом в мае 1945 года? </a:t>
            </a:r>
          </a:p>
        </p:txBody>
      </p:sp>
      <p:pic>
        <p:nvPicPr>
          <p:cNvPr id="2050" name="Picture 2" descr="C:\Users\user\Desktop\Без назв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7734"/>
            <a:ext cx="3816424" cy="2539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57172"/>
            <a:ext cx="1981203" cy="1238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15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ОПРЕДЕЛИ ТЕМУ: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1438" y="1165179"/>
            <a:ext cx="78890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Расставь слова, чтобы высказывание стало понятным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вечной Памяти, Красная гвоздика, символ Победы, героям-победителям»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3291830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«Красная гвоздика – символ Победы, вечной Памяти героям-победителям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».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260310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ПРОВЕРЬ СЕБЯ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Журавли — Поют дети ко дню победы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6016" y="180781"/>
            <a:ext cx="609600" cy="609600"/>
          </a:xfrm>
          <a:prstGeom prst="rect">
            <a:avLst/>
          </a:prstGeom>
        </p:spPr>
      </p:pic>
      <p:pic>
        <p:nvPicPr>
          <p:cNvPr id="6146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42858"/>
            <a:ext cx="1809752" cy="1131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14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nvestbro.ru/wp-content/uploads/2019/12/1-11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49693">
            <a:off x="1111453" y="990288"/>
            <a:ext cx="3355571" cy="36138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339502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 Великой Победы – алая гвоздика, словно капелька крови, пролитой за Отчизну в годы Великой Отечественной Войны.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2110085"/>
            <a:ext cx="4104456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950"/>
              </a:spcAft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spcAft>
                <a:spcPts val="195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Красная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гвоздика – олицетворение мужества, храбрости, побед и преодоления трудностей.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262832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95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Красный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 является символом Победы – это цвет знамени непобедимой Красной армии.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436" y="1347614"/>
            <a:ext cx="44644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расная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гвоздика — это цветок солдата-победителя, цветок памяти и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восхищения. 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Этот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цветок принято дарить ветеранам на 9 мая, возлагать к вечному огню, памятным местам. </a:t>
            </a:r>
          </a:p>
          <a:p>
            <a:pPr algn="just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9" name="Picture 3" descr="C:\Users\user\Desktop\9may_12_20130415_1303312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08" y="1055646"/>
            <a:ext cx="3496431" cy="218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58"/>
            <a:ext cx="2095504" cy="1309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9502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C0000"/>
                </a:solidFill>
                <a:latin typeface="Times New Roman" pitchFamily="18" charset="0"/>
                <a:cs typeface="Times New Roman" pitchFamily="18" charset="0"/>
              </a:rPr>
              <a:t>Сегодня,  мы  </a:t>
            </a:r>
            <a:r>
              <a:rPr lang="ru-RU" dirty="0" smtClean="0">
                <a:solidFill>
                  <a:srgbClr val="4C0000"/>
                </a:solidFill>
                <a:latin typeface="Times New Roman" pitchFamily="18" charset="0"/>
                <a:cs typeface="Times New Roman" pitchFamily="18" charset="0"/>
              </a:rPr>
              <a:t>вместе изготовим  </a:t>
            </a:r>
            <a:r>
              <a:rPr lang="ru-RU" dirty="0">
                <a:solidFill>
                  <a:srgbClr val="4C0000"/>
                </a:solidFill>
                <a:latin typeface="Times New Roman" pitchFamily="18" charset="0"/>
                <a:cs typeface="Times New Roman" pitchFamily="18" charset="0"/>
              </a:rPr>
              <a:t>этот  замечательный  цветок  своими  руками  во имя  Памяти тех, кто подарил  нам  мирную жизнь. </a:t>
            </a:r>
          </a:p>
        </p:txBody>
      </p:sp>
      <p:pic>
        <p:nvPicPr>
          <p:cNvPr id="3" name="Picture 2" descr="https://photoserver-airis.ru/images/items/252/7730252/7730252-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 t="26494" r="4241" b="14758"/>
          <a:stretch>
            <a:fillRect/>
          </a:stretch>
        </p:blipFill>
        <p:spPr bwMode="auto">
          <a:xfrm rot="16200000">
            <a:off x="1907704" y="2139702"/>
            <a:ext cx="3600400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57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1979712" y="195486"/>
            <a:ext cx="6840760" cy="612648"/>
          </a:xfrm>
          <a:prstGeom prst="ribbon2">
            <a:avLst>
              <a:gd name="adj1" fmla="val 9560"/>
              <a:gd name="adj2" fmla="val 65287"/>
            </a:avLst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ТЕХНИКА БЕЗОПАСНОСТИ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3911" y="2617917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Передавай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ножницы в закрытом виде кольцами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в…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122" name="Picture 2" descr="C:\Users\user\Desktop\0eeeb681383a98f09566d3c925dc41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7" y="3199244"/>
            <a:ext cx="1738943" cy="1811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018596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 держи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ножницы…..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3960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 оставляй ножницы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в…..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568" y="17918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При работе следи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за….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2248585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 клади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ножницы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край…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266" name="Picture 2" descr="C:\Users\Галина\Desktop\9 мая png (3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296"/>
            <a:ext cx="1857388" cy="1160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9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625</Words>
  <Application>Microsoft Office PowerPoint</Application>
  <PresentationFormat>Экран (16:9)</PresentationFormat>
  <Paragraphs>82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Georgia</vt:lpstr>
      <vt:lpstr>GungsuhChe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«Красная гвоздика»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73</cp:revision>
  <dcterms:created xsi:type="dcterms:W3CDTF">2019-05-09T17:25:42Z</dcterms:created>
  <dcterms:modified xsi:type="dcterms:W3CDTF">2025-03-14T08:42:56Z</dcterms:modified>
</cp:coreProperties>
</file>