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51B300-3D94-456B-A3D4-A550E8F7175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4B9CA82-0BF8-4008-96E5-DFD4D4DAB38D}">
      <dgm:prSet/>
      <dgm:spPr/>
      <dgm:t>
        <a:bodyPr/>
        <a:lstStyle/>
        <a:p>
          <a:pPr algn="ctr"/>
          <a:r>
            <a:rPr lang="ru-RU" dirty="0" smtClean="0">
              <a:solidFill>
                <a:schemeClr val="bg1"/>
              </a:solidFill>
            </a:rPr>
            <a:t>1.	Не дает полноценной возможности для формирования у учащегося оценочной самостоятельности </a:t>
          </a:r>
          <a:endParaRPr lang="ru-RU" dirty="0">
            <a:solidFill>
              <a:schemeClr val="bg1"/>
            </a:solidFill>
          </a:endParaRPr>
        </a:p>
      </dgm:t>
    </dgm:pt>
    <dgm:pt modelId="{92A30E48-419D-4418-A511-1ADCE6216B66}" type="parTrans" cxnId="{C8E9E8AA-9AF7-4C8E-9CE1-873C8A5BDF23}">
      <dgm:prSet/>
      <dgm:spPr/>
      <dgm:t>
        <a:bodyPr/>
        <a:lstStyle/>
        <a:p>
          <a:endParaRPr lang="ru-RU"/>
        </a:p>
      </dgm:t>
    </dgm:pt>
    <dgm:pt modelId="{8D3FBC7D-3149-4B28-872B-7DBF57C859E8}" type="sibTrans" cxnId="{C8E9E8AA-9AF7-4C8E-9CE1-873C8A5BDF23}">
      <dgm:prSet/>
      <dgm:spPr/>
      <dgm:t>
        <a:bodyPr/>
        <a:lstStyle/>
        <a:p>
          <a:endParaRPr lang="ru-RU"/>
        </a:p>
      </dgm:t>
    </dgm:pt>
    <dgm:pt modelId="{F343A19F-7921-440C-B3AD-072A60DCFC72}">
      <dgm:prSet/>
      <dgm:spPr/>
      <dgm:t>
        <a:bodyPr/>
        <a:lstStyle/>
        <a:p>
          <a:pPr algn="ctr"/>
          <a:r>
            <a:rPr lang="ru-RU" dirty="0" smtClean="0"/>
            <a:t>2.	Затрудняет индивидуализацию обучения </a:t>
          </a:r>
          <a:endParaRPr lang="ru-RU" dirty="0"/>
        </a:p>
      </dgm:t>
    </dgm:pt>
    <dgm:pt modelId="{FB7F32BB-2CBC-496D-A555-7C98BF406455}" type="parTrans" cxnId="{DCA798B4-B3C6-49D8-88C9-87F2884EFCB6}">
      <dgm:prSet/>
      <dgm:spPr/>
      <dgm:t>
        <a:bodyPr/>
        <a:lstStyle/>
        <a:p>
          <a:endParaRPr lang="ru-RU"/>
        </a:p>
      </dgm:t>
    </dgm:pt>
    <dgm:pt modelId="{FE5975D4-7DE0-4526-8A31-9B9651AC6AE8}" type="sibTrans" cxnId="{DCA798B4-B3C6-49D8-88C9-87F2884EFCB6}">
      <dgm:prSet/>
      <dgm:spPr/>
      <dgm:t>
        <a:bodyPr/>
        <a:lstStyle/>
        <a:p>
          <a:endParaRPr lang="ru-RU"/>
        </a:p>
      </dgm:t>
    </dgm:pt>
    <dgm:pt modelId="{E9AFE31B-3897-476F-92BB-9ED8C7BE2940}">
      <dgm:prSet/>
      <dgm:spPr/>
      <dgm:t>
        <a:bodyPr/>
        <a:lstStyle/>
        <a:p>
          <a:r>
            <a:rPr lang="ru-RU" smtClean="0"/>
            <a:t>3.	Является малоинформативной </a:t>
          </a:r>
          <a:endParaRPr lang="ru-RU"/>
        </a:p>
      </dgm:t>
    </dgm:pt>
    <dgm:pt modelId="{203885FA-F96A-4E92-8CAC-09F988FD0983}" type="parTrans" cxnId="{2267CF55-8A3F-4FFA-AA89-3989866C18BC}">
      <dgm:prSet/>
      <dgm:spPr/>
      <dgm:t>
        <a:bodyPr/>
        <a:lstStyle/>
        <a:p>
          <a:endParaRPr lang="ru-RU"/>
        </a:p>
      </dgm:t>
    </dgm:pt>
    <dgm:pt modelId="{8F7BDA43-EF7E-4849-9CAE-04426A2B0B06}" type="sibTrans" cxnId="{2267CF55-8A3F-4FFA-AA89-3989866C18BC}">
      <dgm:prSet/>
      <dgm:spPr/>
      <dgm:t>
        <a:bodyPr/>
        <a:lstStyle/>
        <a:p>
          <a:endParaRPr lang="ru-RU"/>
        </a:p>
      </dgm:t>
    </dgm:pt>
    <dgm:pt modelId="{2FEACD9E-5FB9-4406-93AB-0A84888234B4}">
      <dgm:prSet/>
      <dgm:spPr/>
      <dgm:t>
        <a:bodyPr/>
        <a:lstStyle/>
        <a:p>
          <a:r>
            <a:rPr lang="ru-RU" smtClean="0"/>
            <a:t>4.	Часто имеет травмирующий характер</a:t>
          </a:r>
          <a:endParaRPr lang="ru-RU"/>
        </a:p>
      </dgm:t>
    </dgm:pt>
    <dgm:pt modelId="{D8E85596-C02B-456A-B6EC-831D308CF1A2}" type="parTrans" cxnId="{72B7C1CE-8771-4432-9784-758309C70438}">
      <dgm:prSet/>
      <dgm:spPr/>
      <dgm:t>
        <a:bodyPr/>
        <a:lstStyle/>
        <a:p>
          <a:endParaRPr lang="ru-RU"/>
        </a:p>
      </dgm:t>
    </dgm:pt>
    <dgm:pt modelId="{F1BE7BD6-9860-4C7C-A304-1D8282985BF3}" type="sibTrans" cxnId="{72B7C1CE-8771-4432-9784-758309C70438}">
      <dgm:prSet/>
      <dgm:spPr/>
      <dgm:t>
        <a:bodyPr/>
        <a:lstStyle/>
        <a:p>
          <a:endParaRPr lang="ru-RU"/>
        </a:p>
      </dgm:t>
    </dgm:pt>
    <dgm:pt modelId="{08CF9342-B1D8-430C-909F-77CEF1A91894}">
      <dgm:prSet/>
      <dgm:spPr/>
      <dgm:t>
        <a:bodyPr/>
        <a:lstStyle/>
        <a:p>
          <a:r>
            <a:rPr lang="ru-RU" dirty="0" smtClean="0"/>
            <a:t>5. Может отрицательно влиять на мотивацию учащихся и препятствовать развитию самооценки школьников.</a:t>
          </a:r>
          <a:endParaRPr lang="ru-RU" dirty="0"/>
        </a:p>
      </dgm:t>
    </dgm:pt>
    <dgm:pt modelId="{81D52CCE-743A-4BD7-A5BF-5DCF57ABA4D7}" type="parTrans" cxnId="{A0A7BC42-BC05-46D2-A640-5F1050E8AA81}">
      <dgm:prSet/>
      <dgm:spPr/>
      <dgm:t>
        <a:bodyPr/>
        <a:lstStyle/>
        <a:p>
          <a:endParaRPr lang="ru-RU"/>
        </a:p>
      </dgm:t>
    </dgm:pt>
    <dgm:pt modelId="{049E3A7D-C2EA-434B-A707-23F2C8FA2738}" type="sibTrans" cxnId="{A0A7BC42-BC05-46D2-A640-5F1050E8AA81}">
      <dgm:prSet/>
      <dgm:spPr/>
      <dgm:t>
        <a:bodyPr/>
        <a:lstStyle/>
        <a:p>
          <a:endParaRPr lang="ru-RU"/>
        </a:p>
      </dgm:t>
    </dgm:pt>
    <dgm:pt modelId="{DBF54EF4-7CEF-481C-A0E9-FBEECA71ED49}" type="pres">
      <dgm:prSet presAssocID="{6A51B300-3D94-456B-A3D4-A550E8F7175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2909C6-03B3-43CD-A381-A53B866CD65E}" type="pres">
      <dgm:prSet presAssocID="{F343A19F-7921-440C-B3AD-072A60DCFC72}" presName="node" presStyleLbl="node1" presStyleIdx="0" presStyleCnt="5" custAng="0" custLinFactX="11413" custLinFactNeighborX="100000" custLinFactNeighborY="-382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2DB618-FD53-43FB-8221-2F42F3CEC062}" type="pres">
      <dgm:prSet presAssocID="{FE5975D4-7DE0-4526-8A31-9B9651AC6AE8}" presName="sibTrans" presStyleCnt="0"/>
      <dgm:spPr/>
    </dgm:pt>
    <dgm:pt modelId="{6EF7222B-ACA2-45C8-9C3F-2C6138183E50}" type="pres">
      <dgm:prSet presAssocID="{F4B9CA82-0BF8-4008-96E5-DFD4D4DAB38D}" presName="node" presStyleLbl="node1" presStyleIdx="1" presStyleCnt="5" custLinFactX="-4136" custLinFactNeighborX="-100000" custLinFactNeighborY="-89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633CDF-A625-4411-9EED-74DF5D350530}" type="pres">
      <dgm:prSet presAssocID="{8D3FBC7D-3149-4B28-872B-7DBF57C859E8}" presName="sibTrans" presStyleCnt="0"/>
      <dgm:spPr/>
    </dgm:pt>
    <dgm:pt modelId="{80A36EC0-2E56-41AA-B0C9-2034234363B7}" type="pres">
      <dgm:prSet presAssocID="{E9AFE31B-3897-476F-92BB-9ED8C7BE2940}" presName="node" presStyleLbl="node1" presStyleIdx="2" presStyleCnt="5" custLinFactNeighborX="5758" custLinFactNeighborY="-4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784CA3-83C0-4C6A-B6DF-66719439211C}" type="pres">
      <dgm:prSet presAssocID="{8F7BDA43-EF7E-4849-9CAE-04426A2B0B06}" presName="sibTrans" presStyleCnt="0"/>
      <dgm:spPr/>
    </dgm:pt>
    <dgm:pt modelId="{CB8EA4CB-F347-4309-ADA3-107638668E86}" type="pres">
      <dgm:prSet presAssocID="{2FEACD9E-5FB9-4406-93AB-0A84888234B4}" presName="node" presStyleLbl="node1" presStyleIdx="3" presStyleCnt="5" custLinFactNeighborX="-8089" custLinFactNeighborY="-34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3CC96-2A26-4197-83E8-91E282B4726B}" type="pres">
      <dgm:prSet presAssocID="{F1BE7BD6-9860-4C7C-A304-1D8282985BF3}" presName="sibTrans" presStyleCnt="0"/>
      <dgm:spPr/>
    </dgm:pt>
    <dgm:pt modelId="{F21E134A-60B2-4261-A612-27E356E6B0BA}" type="pres">
      <dgm:prSet presAssocID="{08CF9342-B1D8-430C-909F-77CEF1A91894}" presName="node" presStyleLbl="node1" presStyleIdx="4" presStyleCnt="5" custLinFactNeighborX="2119" custLinFactNeighborY="-34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019D59-B8AC-4BCD-95E9-307220743D22}" type="presOf" srcId="{E9AFE31B-3897-476F-92BB-9ED8C7BE2940}" destId="{80A36EC0-2E56-41AA-B0C9-2034234363B7}" srcOrd="0" destOrd="0" presId="urn:microsoft.com/office/officeart/2005/8/layout/default"/>
    <dgm:cxn modelId="{3BDE747E-454A-4E39-A44D-DCF35AF92B8F}" type="presOf" srcId="{2FEACD9E-5FB9-4406-93AB-0A84888234B4}" destId="{CB8EA4CB-F347-4309-ADA3-107638668E86}" srcOrd="0" destOrd="0" presId="urn:microsoft.com/office/officeart/2005/8/layout/default"/>
    <dgm:cxn modelId="{CDE85753-02EE-473C-88AD-B51382C69E26}" type="presOf" srcId="{6A51B300-3D94-456B-A3D4-A550E8F71751}" destId="{DBF54EF4-7CEF-481C-A0E9-FBEECA71ED49}" srcOrd="0" destOrd="0" presId="urn:microsoft.com/office/officeart/2005/8/layout/default"/>
    <dgm:cxn modelId="{F01E49F2-774E-4825-9B3E-2BC55E0BC610}" type="presOf" srcId="{F343A19F-7921-440C-B3AD-072A60DCFC72}" destId="{0D2909C6-03B3-43CD-A381-A53B866CD65E}" srcOrd="0" destOrd="0" presId="urn:microsoft.com/office/officeart/2005/8/layout/default"/>
    <dgm:cxn modelId="{A0A7BC42-BC05-46D2-A640-5F1050E8AA81}" srcId="{6A51B300-3D94-456B-A3D4-A550E8F71751}" destId="{08CF9342-B1D8-430C-909F-77CEF1A91894}" srcOrd="4" destOrd="0" parTransId="{81D52CCE-743A-4BD7-A5BF-5DCF57ABA4D7}" sibTransId="{049E3A7D-C2EA-434B-A707-23F2C8FA2738}"/>
    <dgm:cxn modelId="{2267CF55-8A3F-4FFA-AA89-3989866C18BC}" srcId="{6A51B300-3D94-456B-A3D4-A550E8F71751}" destId="{E9AFE31B-3897-476F-92BB-9ED8C7BE2940}" srcOrd="2" destOrd="0" parTransId="{203885FA-F96A-4E92-8CAC-09F988FD0983}" sibTransId="{8F7BDA43-EF7E-4849-9CAE-04426A2B0B06}"/>
    <dgm:cxn modelId="{72B7C1CE-8771-4432-9784-758309C70438}" srcId="{6A51B300-3D94-456B-A3D4-A550E8F71751}" destId="{2FEACD9E-5FB9-4406-93AB-0A84888234B4}" srcOrd="3" destOrd="0" parTransId="{D8E85596-C02B-456A-B6EC-831D308CF1A2}" sibTransId="{F1BE7BD6-9860-4C7C-A304-1D8282985BF3}"/>
    <dgm:cxn modelId="{C8E9E8AA-9AF7-4C8E-9CE1-873C8A5BDF23}" srcId="{6A51B300-3D94-456B-A3D4-A550E8F71751}" destId="{F4B9CA82-0BF8-4008-96E5-DFD4D4DAB38D}" srcOrd="1" destOrd="0" parTransId="{92A30E48-419D-4418-A511-1ADCE6216B66}" sibTransId="{8D3FBC7D-3149-4B28-872B-7DBF57C859E8}"/>
    <dgm:cxn modelId="{DCA798B4-B3C6-49D8-88C9-87F2884EFCB6}" srcId="{6A51B300-3D94-456B-A3D4-A550E8F71751}" destId="{F343A19F-7921-440C-B3AD-072A60DCFC72}" srcOrd="0" destOrd="0" parTransId="{FB7F32BB-2CBC-496D-A555-7C98BF406455}" sibTransId="{FE5975D4-7DE0-4526-8A31-9B9651AC6AE8}"/>
    <dgm:cxn modelId="{38BC89B1-354E-41FE-AE52-1FDEF07B52B5}" type="presOf" srcId="{08CF9342-B1D8-430C-909F-77CEF1A91894}" destId="{F21E134A-60B2-4261-A612-27E356E6B0BA}" srcOrd="0" destOrd="0" presId="urn:microsoft.com/office/officeart/2005/8/layout/default"/>
    <dgm:cxn modelId="{988182E0-DAFE-4AC9-9613-E1A7ED25D35B}" type="presOf" srcId="{F4B9CA82-0BF8-4008-96E5-DFD4D4DAB38D}" destId="{6EF7222B-ACA2-45C8-9C3F-2C6138183E50}" srcOrd="0" destOrd="0" presId="urn:microsoft.com/office/officeart/2005/8/layout/default"/>
    <dgm:cxn modelId="{AA9F57FC-3DA1-439B-90EF-59B5981C71D2}" type="presParOf" srcId="{DBF54EF4-7CEF-481C-A0E9-FBEECA71ED49}" destId="{0D2909C6-03B3-43CD-A381-A53B866CD65E}" srcOrd="0" destOrd="0" presId="urn:microsoft.com/office/officeart/2005/8/layout/default"/>
    <dgm:cxn modelId="{371338C7-8EDE-4862-B643-C61F744A7D0B}" type="presParOf" srcId="{DBF54EF4-7CEF-481C-A0E9-FBEECA71ED49}" destId="{7D2DB618-FD53-43FB-8221-2F42F3CEC062}" srcOrd="1" destOrd="0" presId="urn:microsoft.com/office/officeart/2005/8/layout/default"/>
    <dgm:cxn modelId="{AC7AC3B4-4583-4273-948A-0E301D8B4C24}" type="presParOf" srcId="{DBF54EF4-7CEF-481C-A0E9-FBEECA71ED49}" destId="{6EF7222B-ACA2-45C8-9C3F-2C6138183E50}" srcOrd="2" destOrd="0" presId="urn:microsoft.com/office/officeart/2005/8/layout/default"/>
    <dgm:cxn modelId="{DF160263-6769-4E5C-94B2-AFF3F63149F5}" type="presParOf" srcId="{DBF54EF4-7CEF-481C-A0E9-FBEECA71ED49}" destId="{F3633CDF-A625-4411-9EED-74DF5D350530}" srcOrd="3" destOrd="0" presId="urn:microsoft.com/office/officeart/2005/8/layout/default"/>
    <dgm:cxn modelId="{CE0FFC2A-D2EA-4470-8F61-08D7D1102D80}" type="presParOf" srcId="{DBF54EF4-7CEF-481C-A0E9-FBEECA71ED49}" destId="{80A36EC0-2E56-41AA-B0C9-2034234363B7}" srcOrd="4" destOrd="0" presId="urn:microsoft.com/office/officeart/2005/8/layout/default"/>
    <dgm:cxn modelId="{5759476F-69B1-4A61-9E8B-96B033F85952}" type="presParOf" srcId="{DBF54EF4-7CEF-481C-A0E9-FBEECA71ED49}" destId="{D1784CA3-83C0-4C6A-B6DF-66719439211C}" srcOrd="5" destOrd="0" presId="urn:microsoft.com/office/officeart/2005/8/layout/default"/>
    <dgm:cxn modelId="{8F657569-4E5A-4D36-92F8-DB049EA41F37}" type="presParOf" srcId="{DBF54EF4-7CEF-481C-A0E9-FBEECA71ED49}" destId="{CB8EA4CB-F347-4309-ADA3-107638668E86}" srcOrd="6" destOrd="0" presId="urn:microsoft.com/office/officeart/2005/8/layout/default"/>
    <dgm:cxn modelId="{142700EC-3495-41E3-A09F-5AA5B7B3E045}" type="presParOf" srcId="{DBF54EF4-7CEF-481C-A0E9-FBEECA71ED49}" destId="{50B3CC96-2A26-4197-83E8-91E282B4726B}" srcOrd="7" destOrd="0" presId="urn:microsoft.com/office/officeart/2005/8/layout/default"/>
    <dgm:cxn modelId="{906CB456-41C2-490C-8105-F07BFB926C31}" type="presParOf" srcId="{DBF54EF4-7CEF-481C-A0E9-FBEECA71ED49}" destId="{F21E134A-60B2-4261-A612-27E356E6B0B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909C6-03B3-43CD-A381-A53B866CD65E}">
      <dsp:nvSpPr>
        <dsp:cNvPr id="0" name=""/>
        <dsp:cNvSpPr/>
      </dsp:nvSpPr>
      <dsp:spPr>
        <a:xfrm>
          <a:off x="2736308" y="6"/>
          <a:ext cx="2456005" cy="1473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2.	Затрудняет индивидуализацию обучения </a:t>
          </a:r>
          <a:endParaRPr lang="ru-RU" sz="1600" kern="1200" dirty="0"/>
        </a:p>
      </dsp:txBody>
      <dsp:txXfrm>
        <a:off x="2736308" y="6"/>
        <a:ext cx="2456005" cy="1473603"/>
      </dsp:txXfrm>
    </dsp:sp>
    <dsp:sp modelId="{6EF7222B-ACA2-45C8-9C3F-2C6138183E50}">
      <dsp:nvSpPr>
        <dsp:cNvPr id="0" name=""/>
        <dsp:cNvSpPr/>
      </dsp:nvSpPr>
      <dsp:spPr>
        <a:xfrm>
          <a:off x="144020" y="432052"/>
          <a:ext cx="2456005" cy="1473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</a:rPr>
            <a:t>1.	Не дает полноценной возможности для формирования у учащегося оценочной самостоятельности 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144020" y="432052"/>
        <a:ext cx="2456005" cy="1473603"/>
      </dsp:txXfrm>
    </dsp:sp>
    <dsp:sp modelId="{80A36EC0-2E56-41AA-B0C9-2034234363B7}">
      <dsp:nvSpPr>
        <dsp:cNvPr id="0" name=""/>
        <dsp:cNvSpPr/>
      </dsp:nvSpPr>
      <dsp:spPr>
        <a:xfrm>
          <a:off x="5403210" y="504052"/>
          <a:ext cx="2456005" cy="1473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3.	Является малоинформативной </a:t>
          </a:r>
          <a:endParaRPr lang="ru-RU" sz="1600" kern="1200"/>
        </a:p>
      </dsp:txBody>
      <dsp:txXfrm>
        <a:off x="5403210" y="504052"/>
        <a:ext cx="2456005" cy="1473603"/>
      </dsp:txXfrm>
    </dsp:sp>
    <dsp:sp modelId="{CB8EA4CB-F347-4309-ADA3-107638668E86}">
      <dsp:nvSpPr>
        <dsp:cNvPr id="0" name=""/>
        <dsp:cNvSpPr/>
      </dsp:nvSpPr>
      <dsp:spPr>
        <a:xfrm>
          <a:off x="1152136" y="2232245"/>
          <a:ext cx="2456005" cy="1473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4.	Часто имеет травмирующий характер</a:t>
          </a:r>
          <a:endParaRPr lang="ru-RU" sz="1600" kern="1200"/>
        </a:p>
      </dsp:txBody>
      <dsp:txXfrm>
        <a:off x="1152136" y="2232245"/>
        <a:ext cx="2456005" cy="1473603"/>
      </dsp:txXfrm>
    </dsp:sp>
    <dsp:sp modelId="{F21E134A-60B2-4261-A612-27E356E6B0BA}">
      <dsp:nvSpPr>
        <dsp:cNvPr id="0" name=""/>
        <dsp:cNvSpPr/>
      </dsp:nvSpPr>
      <dsp:spPr>
        <a:xfrm>
          <a:off x="4104450" y="2232245"/>
          <a:ext cx="2456005" cy="1473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5. Может отрицательно влиять на мотивацию учащихся и препятствовать развитию самооценки школьников.</a:t>
          </a:r>
          <a:endParaRPr lang="ru-RU" sz="1600" kern="1200" dirty="0"/>
        </a:p>
      </dsp:txBody>
      <dsp:txXfrm>
        <a:off x="4104450" y="2232245"/>
        <a:ext cx="2456005" cy="1473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F49A79B-D744-493A-909A-3FC35D0E5355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9E1DF9B-8388-495F-88C6-25E877C6E84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1916832"/>
            <a:ext cx="6172200" cy="1894362"/>
          </a:xfrm>
        </p:spPr>
        <p:txBody>
          <a:bodyPr>
            <a:normAutofit/>
          </a:bodyPr>
          <a:lstStyle/>
          <a:p>
            <a:r>
              <a:rPr lang="ru-RU" sz="2400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Современные оценочные процедуры по биологии: мониторинг, проблемы, использование результатов в повышении качества 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образования.</a:t>
            </a:r>
            <a:endParaRPr lang="ru-RU" sz="2400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275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sz="27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подходы к проблеме оценки образовательных достижений обучающихся.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 </a:t>
            </a:r>
            <a:r>
              <a:rPr lang="ru-RU" dirty="0" smtClean="0">
                <a:solidFill>
                  <a:schemeClr val="accent3"/>
                </a:solidFill>
              </a:rPr>
              <a:t>В</a:t>
            </a:r>
            <a:r>
              <a:rPr lang="ru-RU" sz="2900" dirty="0" smtClean="0">
                <a:solidFill>
                  <a:schemeClr val="accent3"/>
                </a:solidFill>
              </a:rPr>
              <a:t>нутренняя процедура оценивания образовательных достижений обучающихся или </a:t>
            </a:r>
            <a:r>
              <a:rPr lang="ru-RU" sz="2900" dirty="0" err="1" smtClean="0">
                <a:solidFill>
                  <a:schemeClr val="accent3"/>
                </a:solidFill>
              </a:rPr>
              <a:t>внутришкольный</a:t>
            </a:r>
            <a:r>
              <a:rPr lang="ru-RU" sz="2900" dirty="0" smtClean="0">
                <a:solidFill>
                  <a:schemeClr val="accent3"/>
                </a:solidFill>
              </a:rPr>
              <a:t> контроль</a:t>
            </a:r>
            <a:endParaRPr lang="ru-RU" sz="29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900" dirty="0" smtClean="0">
                <a:solidFill>
                  <a:schemeClr val="accent3"/>
                </a:solidFill>
              </a:rPr>
              <a:t>Внешние </a:t>
            </a:r>
            <a:r>
              <a:rPr lang="ru-RU" sz="2900" dirty="0">
                <a:solidFill>
                  <a:schemeClr val="accent3"/>
                </a:solidFill>
              </a:rPr>
              <a:t>оценочные </a:t>
            </a:r>
            <a:r>
              <a:rPr lang="ru-RU" sz="2900" dirty="0" smtClean="0">
                <a:solidFill>
                  <a:schemeClr val="accent3"/>
                </a:solidFill>
              </a:rPr>
              <a:t>процедуры образовательных достижений обучающихся: </a:t>
            </a:r>
            <a:endParaRPr lang="ru-RU" sz="29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ru-RU" sz="2900" dirty="0">
                <a:solidFill>
                  <a:schemeClr val="accent3"/>
                </a:solidFill>
              </a:rPr>
              <a:t>1. Государственная и итоговая аттестация (</a:t>
            </a:r>
            <a:r>
              <a:rPr lang="ru-RU" sz="2900" dirty="0" smtClean="0">
                <a:solidFill>
                  <a:schemeClr val="accent3"/>
                </a:solidFill>
              </a:rPr>
              <a:t>ЕГЭ -11, </a:t>
            </a:r>
            <a:r>
              <a:rPr lang="ru-RU" sz="2900" dirty="0">
                <a:solidFill>
                  <a:schemeClr val="accent3"/>
                </a:solidFill>
              </a:rPr>
              <a:t>ОГЭ, ГВЭ-9, ГВЭ-11); ОГЭ (ГИА-9)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accent3"/>
                </a:solidFill>
              </a:rPr>
              <a:t>2. Национальные исследования оценки качества образования (НИКО),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accent3"/>
                </a:solidFill>
              </a:rPr>
              <a:t>3. Всероссийские проверочные работы (ВПР),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accent3"/>
                </a:solidFill>
              </a:rPr>
              <a:t>4. Международные исследования (PISA)</a:t>
            </a:r>
          </a:p>
          <a:p>
            <a:pPr marL="0" indent="0">
              <a:buNone/>
            </a:pPr>
            <a:r>
              <a:rPr lang="ru-RU" sz="2900" dirty="0">
                <a:solidFill>
                  <a:schemeClr val="accent3"/>
                </a:solidFill>
              </a:rPr>
              <a:t>5. Российская электронная школа (РЭШ) по исследованию функциональной грамотности.</a:t>
            </a:r>
          </a:p>
          <a:p>
            <a:endParaRPr lang="ru-RU" sz="2900" dirty="0">
              <a:solidFill>
                <a:schemeClr val="accent3"/>
              </a:solidFill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4" t="30643" r="5542" b="7654"/>
          <a:stretch/>
        </p:blipFill>
        <p:spPr bwMode="auto">
          <a:xfrm>
            <a:off x="755576" y="3140968"/>
            <a:ext cx="3384376" cy="2538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276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7385248" cy="922114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Виды контроля внутренней оценочной процедуры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79817388"/>
              </p:ext>
            </p:extLst>
          </p:nvPr>
        </p:nvGraphicFramePr>
        <p:xfrm>
          <a:off x="457200" y="1268760"/>
          <a:ext cx="7643193" cy="4945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7731"/>
                <a:gridCol w="2547731"/>
                <a:gridCol w="2547731"/>
              </a:tblGrid>
              <a:tr h="431179">
                <a:tc>
                  <a:txBody>
                    <a:bodyPr/>
                    <a:lstStyle/>
                    <a:p>
                      <a:r>
                        <a:rPr lang="ru-RU" dirty="0" smtClean="0"/>
                        <a:t>Виды контроля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Методы </a:t>
                      </a:r>
                      <a:endParaRPr lang="ru-RU" dirty="0"/>
                    </a:p>
                  </a:txBody>
                  <a:tcPr/>
                </a:tc>
              </a:tr>
              <a:tr h="138213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Входной 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Выявление</a:t>
                      </a:r>
                      <a:r>
                        <a:rPr lang="ru-RU" sz="1200" b="1" baseline="0" dirty="0" smtClean="0">
                          <a:solidFill>
                            <a:schemeClr val="accent3"/>
                          </a:solidFill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уровня знаний и развития учащихся перед изучением нового раздела с целью выявления базовых знаний, умений, уровня интереса, имеющегося опыта. 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Тестирование, беседа, анкетирование.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  <a:tr h="138213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Текущий 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Проводится в процессе изучения темы, с целью выявления пробелов в знаниях и  является элементом многих уроков, прежде всего комбинированных. 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Устный опрос, письменные проверочные работы, фронтальная беседа, практическая работа.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  <a:tr h="74422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Тематический (периодический, этапный, рубежный)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Целесообразен после изучения крупной темы или раздела.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Контрольная работа, собеседование, зачет, тестирование. 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  <a:tr h="956864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Итоговый 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Проводится после изучения курса или в конце определенного этапа обучения (четверть, полугодие). 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accent3"/>
                          </a:solidFill>
                        </a:rPr>
                        <a:t>Тестирование, контрольные</a:t>
                      </a:r>
                      <a:r>
                        <a:rPr lang="ru-RU" sz="1200" b="1" baseline="0" dirty="0" smtClean="0">
                          <a:solidFill>
                            <a:schemeClr val="accent3"/>
                          </a:solidFill>
                        </a:rPr>
                        <a:t> работы, зачет.</a:t>
                      </a:r>
                      <a:endParaRPr lang="ru-RU" sz="1200" b="1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444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695320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Проблемы существующей </a:t>
            </a:r>
            <a:r>
              <a:rPr lang="ru-RU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внутренней(традиционной</a:t>
            </a:r>
            <a:r>
              <a:rPr lang="ru-RU" sz="2400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) </a:t>
            </a:r>
            <a:r>
              <a:rPr lang="ru-RU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ru-RU" sz="2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системы </a:t>
            </a:r>
            <a:r>
              <a:rPr lang="ru-RU" sz="2400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оценивания: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54279533"/>
              </p:ext>
            </p:extLst>
          </p:nvPr>
        </p:nvGraphicFramePr>
        <p:xfrm>
          <a:off x="611560" y="1628800"/>
          <a:ext cx="785921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030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Результаты внешних(современных) оценочных процедур способствуют: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accent3"/>
                </a:solidFill>
              </a:rPr>
              <a:t>1</a:t>
            </a:r>
            <a:r>
              <a:rPr lang="ru-RU" dirty="0"/>
              <a:t>.</a:t>
            </a:r>
            <a:r>
              <a:rPr lang="ru-RU" dirty="0">
                <a:solidFill>
                  <a:schemeClr val="accent3"/>
                </a:solidFill>
              </a:rPr>
              <a:t>	Выявлению сильных и слабых мест в преподавании предмета  биологии и корректировку процесса обучения (в частности, с целью работы с отстающими обучающимися), что направлено на повышение качества </a:t>
            </a:r>
            <a:r>
              <a:rPr lang="ru-RU" dirty="0" smtClean="0">
                <a:solidFill>
                  <a:schemeClr val="accent3"/>
                </a:solidFill>
              </a:rPr>
              <a:t>образования.</a:t>
            </a:r>
            <a:endParaRPr lang="ru-RU" dirty="0">
              <a:solidFill>
                <a:schemeClr val="accent3"/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accent3"/>
                </a:solidFill>
              </a:rPr>
              <a:t>2.	Планированию  обучения педагогов   на курсах повышения </a:t>
            </a:r>
            <a:r>
              <a:rPr lang="ru-RU" dirty="0" smtClean="0">
                <a:solidFill>
                  <a:schemeClr val="accent3"/>
                </a:solidFill>
              </a:rPr>
              <a:t>квалификации. </a:t>
            </a:r>
            <a:endParaRPr lang="ru-RU" dirty="0">
              <a:solidFill>
                <a:schemeClr val="accent3"/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accent3"/>
                </a:solidFill>
              </a:rPr>
              <a:t>3.	Оказанию помощи детям в целях предупреждения лишних стрессов на </a:t>
            </a:r>
            <a:r>
              <a:rPr lang="ru-RU" dirty="0" smtClean="0">
                <a:solidFill>
                  <a:schemeClr val="accent3"/>
                </a:solidFill>
              </a:rPr>
              <a:t>ГИА.</a:t>
            </a:r>
            <a:endParaRPr lang="ru-RU" dirty="0">
              <a:solidFill>
                <a:schemeClr val="accent3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3"/>
                </a:solidFill>
              </a:rPr>
              <a:t>4.</a:t>
            </a:r>
            <a:r>
              <a:rPr lang="ru-RU" dirty="0">
                <a:solidFill>
                  <a:schemeClr val="accent3"/>
                </a:solidFill>
              </a:rPr>
              <a:t>	Определению образовательной траектории ребенка путем разработки и внедрения программ повышения эффективности преподавания  биологии.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accent3"/>
                </a:solidFill>
              </a:rPr>
              <a:t>5.	Определению образовательного уровня ребенка в соответствии с требованиям ФГОС и получению рекомендаций по перспективам получения дальнейшего профессионального </a:t>
            </a:r>
            <a:r>
              <a:rPr lang="ru-RU" dirty="0" smtClean="0">
                <a:solidFill>
                  <a:schemeClr val="accent3"/>
                </a:solidFill>
              </a:rPr>
              <a:t>образовани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я</a:t>
            </a:r>
            <a:r>
              <a:rPr lang="ru-RU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70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3050"/>
            <a:ext cx="7101408" cy="923702"/>
          </a:xfrm>
        </p:spPr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2400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Оценивание: современные тенденции 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16098"/>
              </p:ext>
            </p:extLst>
          </p:nvPr>
        </p:nvGraphicFramePr>
        <p:xfrm>
          <a:off x="1043608" y="1412776"/>
          <a:ext cx="6984776" cy="4970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388"/>
                <a:gridCol w="349238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Письменные работы, закрытый экзамен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Открытый экзамен, проекты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Оценивание преподавателем, </a:t>
                      </a:r>
                      <a:r>
                        <a:rPr lang="ru-RU" sz="1200" b="1" dirty="0" err="1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тьютором</a:t>
                      </a:r>
                      <a:endParaRPr lang="ru-RU" sz="1200" b="1" dirty="0">
                        <a:solidFill>
                          <a:schemeClr val="accent3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Оценивание при участие обучающихся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Имплицитные (неявные) критерии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Эксплицитные (явные) критерии оценки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Конкуренция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Сотрудничество 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Оценка результата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Оценка процесса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Цели и задачи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Учебные результаты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Оценивание знаний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Оценка </a:t>
                      </a:r>
                      <a:r>
                        <a:rPr lang="ru-RU" sz="1200" b="1" dirty="0" smtClean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компетенций</a:t>
                      </a:r>
                      <a:endParaRPr lang="ru-RU" sz="1200" b="1" dirty="0">
                        <a:solidFill>
                          <a:schemeClr val="accent3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Тестирование</a:t>
                      </a:r>
                      <a:endParaRPr lang="ru-RU" sz="1200" b="1" dirty="0">
                        <a:solidFill>
                          <a:schemeClr val="accent3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Оценивание понимания, интерпретации, применения, анализа, синтеза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Оценивание курса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Оценивание модуля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Итоговое, суммарное оценивание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Формирующее, развивающее оценивание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Приоритетность оценки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3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Приоритетность учения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accent3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accent3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80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276872"/>
            <a:ext cx="7543800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b="1" i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75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</TotalTime>
  <Words>344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Современные оценочные процедуры по биологии: мониторинг, проблемы, использование результатов в повышении качества образования.</vt:lpstr>
      <vt:lpstr> основные подходы к проблеме оценки образовательных достижений обучающихся.</vt:lpstr>
      <vt:lpstr>Виды контроля внутренней оценочной процедуры</vt:lpstr>
      <vt:lpstr>Проблемы существующей  внутренней(традиционной)  системы оценивания:</vt:lpstr>
      <vt:lpstr>Результаты внешних(современных) оценочных процедур способствуют:</vt:lpstr>
      <vt:lpstr> Оценивание: современные тенденции </vt:lpstr>
      <vt:lpstr>Спасибо за внимание!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оценочные процедуры по биологии: мониторинг, проблемы, использование результатов в повышении качества образования.</dc:title>
  <dc:creator>admin</dc:creator>
  <cp:lastModifiedBy>admin</cp:lastModifiedBy>
  <cp:revision>13</cp:revision>
  <dcterms:created xsi:type="dcterms:W3CDTF">2023-12-11T06:09:47Z</dcterms:created>
  <dcterms:modified xsi:type="dcterms:W3CDTF">2024-01-22T10:39:26Z</dcterms:modified>
</cp:coreProperties>
</file>