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7" r:id="rId8"/>
    <p:sldId id="258" r:id="rId9"/>
    <p:sldId id="259" r:id="rId10"/>
    <p:sldId id="261" r:id="rId11"/>
    <p:sldId id="260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77DC17F-8BDD-4F4D-AE76-E956C6B03D78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15.03.2023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78A7CC1-BCB1-4307-9EDD-0EE2CDADAE22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F1F4E048-23A8-4591-BF2E-75B33838E1F7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15.03.2023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223AFF6-747A-40B2-9CAA-177272223C54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8CAC1F8-ABCC-4B51-AECA-C5874278112B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15.03.2023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43A271F-4B0E-4440-B87E-73F46AC08420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29" name="PlaceHolder 6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130D7E9-4318-4ABD-9DB0-2A5F99A798BF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15.03.2023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31" name="PlaceHolder 8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FF4AF77-1BFA-45A6-9BC0-AF6ADD8D8CF2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69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7E25F36-8CBE-45DE-94CC-68688F495C62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15.03.2023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B4028C0-F0FF-4537-940B-0481615CE81E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21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3C9808A-7BD7-4467-A707-BD1AB8AC1242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15.03.2023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2C6E2C2-7D01-496D-8C7A-415BBA4ACC32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755640" y="332640"/>
            <a:ext cx="7959600" cy="14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Calibri"/>
              </a:rPr>
              <a:t>  25 ноября 1741 года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Calibri"/>
              </a:rPr>
              <a:t>Этот день в истории?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251" name="Рисунок 1"/>
          <p:cNvPicPr/>
          <p:nvPr/>
        </p:nvPicPr>
        <p:blipFill>
          <a:blip r:embed="rId2"/>
          <a:stretch/>
        </p:blipFill>
        <p:spPr>
          <a:xfrm>
            <a:off x="971640" y="1989000"/>
            <a:ext cx="6768360" cy="475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457200" y="218409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Внутренняя политика</a:t>
            </a:r>
            <a:br/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971640" y="980640"/>
            <a:ext cx="7848360" cy="50768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22222"/>
                </a:solidFill>
                <a:latin typeface="Lucida Sans Unicode"/>
              </a:rPr>
              <a:t>1741- упразднён Кабинет Её Императорского Величества, Сенату вернули прежнюю роль, восстановлены Мануфактур и Берг – коллегии, генеральный магистрат.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22222"/>
                </a:solidFill>
                <a:latin typeface="Lucida Sans Unicode"/>
              </a:rPr>
              <a:t>1742- запрет крестьянам по своей воле поступать на военную службу.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22222"/>
                </a:solidFill>
                <a:latin typeface="Lucida Sans Unicode"/>
              </a:rPr>
              <a:t>1744-1747- перепись податного населения, упорядочение системы налогообложения.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22222"/>
                </a:solidFill>
                <a:latin typeface="Lucida Sans Unicode"/>
              </a:rPr>
              <a:t>1747- разрешено дворянам продавать крестьян в рекруты.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22222"/>
                </a:solidFill>
                <a:latin typeface="Lucida Sans Unicode"/>
              </a:rPr>
              <a:t>1750- </a:t>
            </a:r>
            <a:r>
              <a:rPr lang="ru-RU" spc="-1" dirty="0">
                <a:solidFill>
                  <a:srgbClr val="222222"/>
                </a:solidFill>
                <a:latin typeface="Lucida Sans Unicode"/>
              </a:rPr>
              <a:t>установление гетманства на</a:t>
            </a:r>
            <a:r>
              <a:rPr lang="ru-RU" sz="1800" b="0" strike="noStrike" spc="-1" dirty="0">
                <a:solidFill>
                  <a:srgbClr val="222222"/>
                </a:solidFill>
                <a:latin typeface="Lucida Sans Unicode"/>
              </a:rPr>
              <a:t> Украины- Разумовский.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22222"/>
                </a:solidFill>
                <a:latin typeface="Lucida Sans Unicode"/>
              </a:rPr>
              <a:t>1754-отмена внутренних таможен, повышение пошлин на ввозимые товары. </a:t>
            </a:r>
            <a:r>
              <a:rPr lang="ru-RU" spc="-1" dirty="0">
                <a:solidFill>
                  <a:srgbClr val="222222"/>
                </a:solidFill>
                <a:latin typeface="Lucida Sans Unicode"/>
              </a:rPr>
              <a:t>Начало </a:t>
            </a:r>
            <a:r>
              <a:rPr lang="ru-RU" spc="-1">
                <a:solidFill>
                  <a:srgbClr val="222222"/>
                </a:solidFill>
                <a:latin typeface="Lucida Sans Unicode"/>
              </a:rPr>
              <a:t>Генерального межевания </a:t>
            </a:r>
            <a:r>
              <a:rPr lang="ru-RU" spc="-1" dirty="0">
                <a:solidFill>
                  <a:srgbClr val="222222"/>
                </a:solidFill>
                <a:latin typeface="Lucida Sans Unicode"/>
              </a:rPr>
              <a:t>земель.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22222"/>
                </a:solidFill>
                <a:latin typeface="Lucida Sans Unicode"/>
              </a:rPr>
              <a:t>1754- создание дворянского и купеческого банка- первых в России.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222222"/>
                </a:solidFill>
                <a:latin typeface="Lucida Sans Unicode"/>
              </a:rPr>
              <a:t>1755- открытие МГУ(М.В. Ломоносов, </a:t>
            </a:r>
            <a:r>
              <a:rPr lang="ru-RU" sz="1800" b="1" strike="noStrike" spc="-1" dirty="0" err="1">
                <a:solidFill>
                  <a:srgbClr val="222222"/>
                </a:solidFill>
                <a:latin typeface="Lucida Sans Unicode"/>
              </a:rPr>
              <a:t>И.И.Шувалов</a:t>
            </a:r>
            <a:r>
              <a:rPr lang="ru-RU" sz="1800" b="1" strike="noStrike" spc="-1" dirty="0">
                <a:solidFill>
                  <a:srgbClr val="222222"/>
                </a:solidFill>
                <a:latin typeface="Lucida Sans Unicode"/>
              </a:rPr>
              <a:t>).</a:t>
            </a:r>
            <a:endParaRPr lang="ru-RU" sz="18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222222"/>
                </a:solidFill>
                <a:latin typeface="Lucida Sans Unicode"/>
              </a:rPr>
              <a:t>1757-открытие  Академия художеств.</a:t>
            </a:r>
            <a:endParaRPr lang="ru-RU" sz="18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22222"/>
                </a:solidFill>
                <a:latin typeface="Lucida Sans Unicode"/>
              </a:rPr>
              <a:t>1760-помещики получили право ссылать неугодных крестьян в Сибирь без суда и судебного постановления.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Внешняя политика</a:t>
            </a:r>
          </a:p>
        </p:txBody>
      </p:sp>
      <p:sp>
        <p:nvSpPr>
          <p:cNvPr id="27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3500" lnSpcReduction="10000"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spcAft>
                <a:spcPts val="751"/>
              </a:spcAft>
              <a:tabLst>
                <a:tab pos="0" algn="l"/>
              </a:tabLst>
            </a:pPr>
            <a:r>
              <a:rPr lang="ru-RU" sz="2800" b="1" strike="noStrike" spc="-1">
                <a:solidFill>
                  <a:srgbClr val="333333"/>
                </a:solidFill>
                <a:latin typeface="Arial"/>
                <a:ea typeface="Times New Roman"/>
              </a:rPr>
              <a:t>Русско-шведская вой</a:t>
            </a:r>
            <a:r>
              <a:rPr lang="ru-RU" sz="2800" b="0" strike="noStrike" spc="-1">
                <a:solidFill>
                  <a:srgbClr val="333333"/>
                </a:solidFill>
                <a:latin typeface="Arial"/>
                <a:ea typeface="Times New Roman"/>
              </a:rPr>
              <a:t>на (1741-1743 гг.) Абоский договор (1743 г.): сохранение Россией своих позиций на Балтике, подтверждение условий Ништадтского мира;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spcAft>
                <a:spcPts val="751"/>
              </a:spcAft>
              <a:tabLst>
                <a:tab pos="0" algn="l"/>
              </a:tabLst>
            </a:pPr>
            <a:r>
              <a:rPr lang="ru-RU" sz="2800" b="1" strike="noStrike" spc="-1">
                <a:solidFill>
                  <a:srgbClr val="333333"/>
                </a:solidFill>
                <a:latin typeface="Arial"/>
                <a:ea typeface="Calibri"/>
              </a:rPr>
              <a:t>Участие России в Семилетней войне</a:t>
            </a:r>
            <a:r>
              <a:rPr lang="ru-RU" sz="2800" b="0" strike="noStrike" spc="-1">
                <a:solidFill>
                  <a:srgbClr val="333333"/>
                </a:solidFill>
                <a:latin typeface="Arial"/>
                <a:ea typeface="Calibri"/>
              </a:rPr>
              <a:t> (1756—1763 гг.)</a:t>
            </a:r>
            <a:r>
              <a:rPr lang="ru-RU" sz="2800" b="0" strike="noStrike" spc="-1">
                <a:solidFill>
                  <a:srgbClr val="202124"/>
                </a:solidFill>
                <a:latin typeface="arial"/>
                <a:ea typeface="Calibri"/>
              </a:rPr>
              <a:t> 25 декабря 1761 (5 января 1762) умерла императрица Елизавета Петровна и на престол вступил ярый поклонник Фридриха II — </a:t>
            </a:r>
            <a:r>
              <a:rPr lang="ru-RU" sz="2800" b="1" strike="noStrike" spc="-1">
                <a:solidFill>
                  <a:srgbClr val="202124"/>
                </a:solidFill>
                <a:latin typeface="arial"/>
                <a:ea typeface="Calibri"/>
              </a:rPr>
              <a:t>Петр III</a:t>
            </a:r>
            <a:r>
              <a:rPr lang="ru-RU" sz="2800" b="0" strike="noStrike" spc="-1">
                <a:solidFill>
                  <a:srgbClr val="202124"/>
                </a:solidFill>
                <a:latin typeface="arial"/>
                <a:ea typeface="Calibri"/>
              </a:rPr>
              <a:t>, который прекратил войну и возвратил Пруссии все занятые русскими войсками территории, а 24 апреля (5 мая) 1762 заключил с Пруссией союзный договор.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spcAft>
                <a:spcPts val="751"/>
              </a:spcAft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Arial"/>
                <a:ea typeface="Calibri"/>
              </a:rPr>
              <a:t>Продолжение процесса присоединения Казахстана к России:</a:t>
            </a:r>
            <a:r>
              <a:rPr lang="ru-RU" sz="2800" b="0" strike="noStrike" spc="-1">
                <a:solidFill>
                  <a:srgbClr val="333333"/>
                </a:solidFill>
                <a:latin typeface="Arial"/>
                <a:ea typeface="Times New Roman"/>
              </a:rPr>
              <a:t>1740-1743 гг. — добровольное вхождение Среднего жуза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spcAft>
                <a:spcPts val="751"/>
              </a:spcAft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457200" y="274680"/>
            <a:ext cx="8229240" cy="18579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Рассмотрите таблицу и сформулируйте вывод о государственных расходах.</a:t>
            </a:r>
          </a:p>
        </p:txBody>
      </p:sp>
      <p:sp>
        <p:nvSpPr>
          <p:cNvPr id="27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0" name="Рисунок 3"/>
          <p:cNvPicPr/>
          <p:nvPr/>
        </p:nvPicPr>
        <p:blipFill>
          <a:blip r:embed="rId2"/>
          <a:stretch/>
        </p:blipFill>
        <p:spPr>
          <a:xfrm>
            <a:off x="179640" y="2277000"/>
            <a:ext cx="8712720" cy="410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539640" y="2690280"/>
            <a:ext cx="8064360" cy="33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292B2C"/>
                </a:solidFill>
                <a:latin typeface="Roboto"/>
              </a:rPr>
              <a:t>Можно ли утверждать, что политика Елизаветы Петровны, провозгласившей возвращение к политическому курсу Петра I, отличалась от политики её отца?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C:\Users\User\Desktop\4519dd2088f9.jpg"/>
          <p:cNvPicPr/>
          <p:nvPr/>
        </p:nvPicPr>
        <p:blipFill>
          <a:blip r:embed="rId2"/>
          <a:stretch/>
        </p:blipFill>
        <p:spPr>
          <a:xfrm>
            <a:off x="1280160" y="4250520"/>
            <a:ext cx="5683348" cy="2607120"/>
          </a:xfrm>
          <a:prstGeom prst="rect">
            <a:avLst/>
          </a:prstGeom>
          <a:ln>
            <a:noFill/>
          </a:ln>
        </p:spPr>
      </p:pic>
      <p:sp>
        <p:nvSpPr>
          <p:cNvPr id="285" name="CustomShape 1"/>
          <p:cNvSpPr/>
          <p:nvPr/>
        </p:nvSpPr>
        <p:spPr>
          <a:xfrm>
            <a:off x="323640" y="260640"/>
            <a:ext cx="8640720" cy="301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                                         </a:t>
            </a: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Рефлексия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Я – ПОВТОРИЛ (А)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Я – УЗНАЛ (А)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</a:rPr>
              <a:t>ДЛЯ МЕНЯ ОСТАЛОСЬ ЗАГАДКОЙ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ДОМАШНЕЕ ЗАДАНИЕ:</a:t>
            </a:r>
          </a:p>
        </p:txBody>
      </p:sp>
      <p:sp>
        <p:nvSpPr>
          <p:cNvPr id="28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П 12-13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ЗАПИСИ В ТЕТРАДИ;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-"/>
            </a:pPr>
            <a:r>
              <a:rPr lang="ru-RU" sz="3200" spc="-1" dirty="0">
                <a:solidFill>
                  <a:srgbClr val="000000"/>
                </a:solidFill>
                <a:latin typeface="Calibri"/>
              </a:rPr>
              <a:t>Сообщения на выбор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: «Мой край в средине 18 века», «Сподвижники Елизаветы Петровны»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285840" y="214200"/>
            <a:ext cx="8643600" cy="648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В ночь с 24-25.11. 1741 г. в Петербурге к Зимнему дворцу двинулась колонна солдат во главе с высокой женщиной в кирасе поверх розового бального платья. Отряд без шума занял первый этаж, обезоружив сонных часовых. Так, без единого выстрела, в России совершился дворцовый переворот - пятый за полтора десятилетия. Наутро подданные империи узнали, что ими правит государыня …………?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Тема урока –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Цели и задачи -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0" y="274680"/>
            <a:ext cx="86864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План урока</a:t>
            </a:r>
          </a:p>
        </p:txBody>
      </p:sp>
      <p:sp>
        <p:nvSpPr>
          <p:cNvPr id="254" name="TextShape 2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Краткая биография.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Исторический портрет.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Основные направления внутренней и внешней политики.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spc="-1" dirty="0">
                <a:solidFill>
                  <a:srgbClr val="000000"/>
                </a:solidFill>
                <a:latin typeface="Calibri"/>
              </a:rPr>
              <a:t>Выводы.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5" name="Объект 16"/>
          <p:cNvPicPr/>
          <p:nvPr/>
        </p:nvPicPr>
        <p:blipFill>
          <a:blip r:embed="rId2"/>
          <a:stretch/>
        </p:blipFill>
        <p:spPr>
          <a:xfrm>
            <a:off x="342720" y="1600200"/>
            <a:ext cx="4038120" cy="498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7" name="Объект 4"/>
          <p:cNvPicPr/>
          <p:nvPr/>
        </p:nvPicPr>
        <p:blipFill>
          <a:blip r:embed="rId2"/>
          <a:stretch/>
        </p:blipFill>
        <p:spPr>
          <a:xfrm>
            <a:off x="107640" y="274680"/>
            <a:ext cx="8784720" cy="6308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50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Претенденты на «руку и сердце» русской царицы.</a:t>
            </a:r>
          </a:p>
        </p:txBody>
      </p:sp>
      <p:pic>
        <p:nvPicPr>
          <p:cNvPr id="261" name="Объект 4"/>
          <p:cNvPicPr/>
          <p:nvPr/>
        </p:nvPicPr>
        <p:blipFill>
          <a:blip r:embed="rId2"/>
          <a:stretch/>
        </p:blipFill>
        <p:spPr>
          <a:xfrm>
            <a:off x="687240" y="1600200"/>
            <a:ext cx="3578040" cy="4525560"/>
          </a:xfrm>
          <a:prstGeom prst="rect">
            <a:avLst/>
          </a:prstGeom>
          <a:ln>
            <a:noFill/>
          </a:ln>
        </p:spPr>
      </p:pic>
      <p:pic>
        <p:nvPicPr>
          <p:cNvPr id="262" name="Объект 5"/>
          <p:cNvPicPr/>
          <p:nvPr/>
        </p:nvPicPr>
        <p:blipFill>
          <a:blip r:embed="rId3"/>
          <a:stretch/>
        </p:blipFill>
        <p:spPr>
          <a:xfrm>
            <a:off x="4332240" y="1600200"/>
            <a:ext cx="412416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214200" y="285840"/>
            <a:ext cx="8715240" cy="350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Свергнутую Анну Леопольдовну отправили с семьей в Холмогоры, где она в 1746 году умерла. Ее супруг - Антон-Ульрих, скончался там же в 1774 году. Оторванный от них сын - император Иоанн всю жизнь провел в заточении и был убит в 1764 году.</a:t>
            </a:r>
            <a:br/>
            <a:endParaRPr lang="ru-RU" sz="2800" b="0" strike="noStrike" spc="-1">
              <a:latin typeface="Arial"/>
            </a:endParaRPr>
          </a:p>
        </p:txBody>
      </p:sp>
      <p:pic>
        <p:nvPicPr>
          <p:cNvPr id="259" name="Рисунок 2"/>
          <p:cNvPicPr/>
          <p:nvPr/>
        </p:nvPicPr>
        <p:blipFill>
          <a:blip r:embed="rId2"/>
          <a:stretch/>
        </p:blipFill>
        <p:spPr>
          <a:xfrm>
            <a:off x="1619640" y="3384000"/>
            <a:ext cx="5508360" cy="347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382680" y="72360"/>
            <a:ext cx="8229240" cy="177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85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Составить психологический портрет Елизаветы Петровны</a:t>
            </a:r>
            <a:br/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(работа с приложением 1)</a:t>
            </a:r>
          </a:p>
        </p:txBody>
      </p:sp>
      <p:sp>
        <p:nvSpPr>
          <p:cNvPr id="264" name="TextShape 2"/>
          <p:cNvSpPr txBox="1"/>
          <p:nvPr/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63000" lnSpcReduction="10000"/>
          </a:bodyPr>
          <a:lstStyle/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Положительные качества личности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457200" y="2637000"/>
            <a:ext cx="4039920" cy="3488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TextShape 4"/>
          <p:cNvSpPr txBox="1"/>
          <p:nvPr/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63000" lnSpcReduction="10000"/>
          </a:bodyPr>
          <a:lstStyle/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Отрицательные качества личности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TextShape 5"/>
          <p:cNvSpPr txBox="1"/>
          <p:nvPr/>
        </p:nvSpPr>
        <p:spPr>
          <a:xfrm>
            <a:off x="4645080" y="2637000"/>
            <a:ext cx="4041360" cy="3488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Фавориты императрицы</a:t>
            </a:r>
            <a:br/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Иван Шувалов                                                                 Алексей Разумовский</a:t>
            </a:r>
          </a:p>
        </p:txBody>
      </p:sp>
      <p:sp>
        <p:nvSpPr>
          <p:cNvPr id="269" name="TextShape 2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0" name="Объект 13"/>
          <p:cNvPicPr/>
          <p:nvPr/>
        </p:nvPicPr>
        <p:blipFill>
          <a:blip r:embed="rId2"/>
          <a:stretch/>
        </p:blipFill>
        <p:spPr>
          <a:xfrm>
            <a:off x="457200" y="1417680"/>
            <a:ext cx="8229240" cy="470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30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Внутренняя и внешняя политика Елизаветы и Петровны</a:t>
            </a:r>
          </a:p>
        </p:txBody>
      </p:sp>
      <p:sp>
        <p:nvSpPr>
          <p:cNvPr id="272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Определить основные события внутренней политики по форме –дата – событие.</a:t>
            </a:r>
          </a:p>
        </p:txBody>
      </p:sp>
      <p:sp>
        <p:nvSpPr>
          <p:cNvPr id="273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Определить основные события внешней политики по форме –дата – событие –результат.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514</Words>
  <Application>Microsoft Office PowerPoint</Application>
  <PresentationFormat>Экран (4:3)</PresentationFormat>
  <Paragraphs>50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15</vt:i4>
      </vt:variant>
    </vt:vector>
  </HeadingPairs>
  <TitlesOfParts>
    <vt:vector size="30" baseType="lpstr">
      <vt:lpstr>arial</vt:lpstr>
      <vt:lpstr>arial</vt:lpstr>
      <vt:lpstr>Calibri</vt:lpstr>
      <vt:lpstr>DejaVu Sans</vt:lpstr>
      <vt:lpstr>Lucida Sans Unicode</vt:lpstr>
      <vt:lpstr>Roboto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User</dc:creator>
  <dc:description/>
  <cp:lastModifiedBy>user</cp:lastModifiedBy>
  <cp:revision>65</cp:revision>
  <dcterms:created xsi:type="dcterms:W3CDTF">2018-11-10T06:51:33Z</dcterms:created>
  <dcterms:modified xsi:type="dcterms:W3CDTF">2023-03-15T12:38:52Z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</vt:i4>
  </property>
</Properties>
</file>