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Результаты ОГЭ-2022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Результаты ОГЭ(повторная пересдача)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E70B-4091-8693-CDEE1E0B881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70B-4091-8693-CDEE1E0B881C}"/>
              </c:ext>
            </c:extLst>
          </c:dPt>
          <c:dLbls>
            <c:dLbl>
              <c:idx val="0"/>
              <c:layout>
                <c:manualLayout>
                  <c:x val="-0.10643922244094482"/>
                  <c:y val="9.728610375946704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70B-4091-8693-CDEE1E0B881C}"/>
                </c:ext>
              </c:extLst>
            </c:dLbl>
            <c:dLbl>
              <c:idx val="2"/>
              <c:layout>
                <c:manualLayout>
                  <c:x val="6.3981914370078677E-2"/>
                  <c:y val="0.1109948258492355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70B-4091-8693-CDEE1E0B881C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Лист1!$A$2:$A$5</c15:sqref>
                  </c15:fullRef>
                </c:ext>
              </c:extLst>
              <c:f>Лист1!$A$2:$A$4</c:f>
              <c:strCache>
                <c:ptCount val="3"/>
                <c:pt idx="0">
                  <c:v>Кол-во 4</c:v>
                </c:pt>
                <c:pt idx="1">
                  <c:v>Кол-во 3</c:v>
                </c:pt>
                <c:pt idx="2">
                  <c:v>Кол-во 2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Лист1!$B$2:$B$5</c15:sqref>
                  </c15:fullRef>
                </c:ext>
              </c:extLst>
              <c:f>Лист1!$B$2:$B$4</c:f>
              <c:numCache>
                <c:formatCode>General</c:formatCode>
                <c:ptCount val="3"/>
                <c:pt idx="0">
                  <c:v>5</c:v>
                </c:pt>
                <c:pt idx="1">
                  <c:v>22</c:v>
                </c:pt>
                <c:pt idx="2">
                  <c:v>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/>
            </c:ext>
            <c:ext xmlns:c16="http://schemas.microsoft.com/office/drawing/2014/chart" uri="{C3380CC4-5D6E-409C-BE32-E72D297353CC}">
              <c16:uniqueId val="{00000000-E70B-4091-8693-CDEE1E0B881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475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716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3496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43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4882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646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391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97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52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657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55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66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152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16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75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294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41EB4-05A6-4BB6-8E98-521D1C0F23EC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19ADC00-1827-435A-84E9-628337F07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338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53B0BDC-9710-4826-ADA3-40F9626DDE64}"/>
              </a:ext>
            </a:extLst>
          </p:cNvPr>
          <p:cNvSpPr txBox="1"/>
          <p:nvPr/>
        </p:nvSpPr>
        <p:spPr>
          <a:xfrm>
            <a:off x="3452326" y="1203650"/>
            <a:ext cx="7203233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Предметно-тематический анализ результатов ОГЭ по обществознанию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285612-9D1B-46CD-AB6D-4F12A43A40B1}"/>
              </a:ext>
            </a:extLst>
          </p:cNvPr>
          <p:cNvSpPr txBox="1"/>
          <p:nvPr/>
        </p:nvSpPr>
        <p:spPr>
          <a:xfrm>
            <a:off x="8716618" y="5724938"/>
            <a:ext cx="3081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/>
              <a:t>Моторина А.В, учитель обществознания </a:t>
            </a:r>
          </a:p>
        </p:txBody>
      </p:sp>
    </p:spTree>
    <p:extLst>
      <p:ext uri="{BB962C8B-B14F-4D97-AF65-F5344CB8AC3E}">
        <p14:creationId xmlns:p14="http://schemas.microsoft.com/office/powerpoint/2010/main" val="2411661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DA24DB-C243-4C45-9908-0EB45F6E076C}"/>
              </a:ext>
            </a:extLst>
          </p:cNvPr>
          <p:cNvSpPr txBox="1"/>
          <p:nvPr/>
        </p:nvSpPr>
        <p:spPr>
          <a:xfrm>
            <a:off x="5710335" y="690465"/>
            <a:ext cx="2472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588A2B8-1FE0-4EEC-9440-7179881B97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563588"/>
              </p:ext>
            </p:extLst>
          </p:nvPr>
        </p:nvGraphicFramePr>
        <p:xfrm>
          <a:off x="2032000" y="719666"/>
          <a:ext cx="8127999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407038567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5929964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5317666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Общее количество заданий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9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По типу заданий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Задания с кратким ответом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670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Задания с развернутым ответом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709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По уровню 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Уровень сложности: базовый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285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Уровень сложности: повышенный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683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Уровень сложности: высокий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7760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740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4E27EE-B19D-4704-8834-9EF6F6B7A59C}"/>
              </a:ext>
            </a:extLst>
          </p:cNvPr>
          <p:cNvSpPr txBox="1"/>
          <p:nvPr/>
        </p:nvSpPr>
        <p:spPr>
          <a:xfrm>
            <a:off x="3004456" y="690465"/>
            <a:ext cx="66340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Перевод первичных баллов в отметки по пятибалльной шкале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4166CFE9-9FF2-40C0-BEA0-D8C5352740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30175"/>
              </p:ext>
            </p:extLst>
          </p:nvPr>
        </p:nvGraphicFramePr>
        <p:xfrm>
          <a:off x="2528595" y="2203233"/>
          <a:ext cx="8182948" cy="1538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5737">
                  <a:extLst>
                    <a:ext uri="{9D8B030D-6E8A-4147-A177-3AD203B41FA5}">
                      <a16:colId xmlns:a16="http://schemas.microsoft.com/office/drawing/2014/main" val="1664378961"/>
                    </a:ext>
                  </a:extLst>
                </a:gridCol>
                <a:gridCol w="2045737">
                  <a:extLst>
                    <a:ext uri="{9D8B030D-6E8A-4147-A177-3AD203B41FA5}">
                      <a16:colId xmlns:a16="http://schemas.microsoft.com/office/drawing/2014/main" val="2274500740"/>
                    </a:ext>
                  </a:extLst>
                </a:gridCol>
                <a:gridCol w="2045737">
                  <a:extLst>
                    <a:ext uri="{9D8B030D-6E8A-4147-A177-3AD203B41FA5}">
                      <a16:colId xmlns:a16="http://schemas.microsoft.com/office/drawing/2014/main" val="3259256060"/>
                    </a:ext>
                  </a:extLst>
                </a:gridCol>
                <a:gridCol w="2045737">
                  <a:extLst>
                    <a:ext uri="{9D8B030D-6E8A-4147-A177-3AD203B41FA5}">
                      <a16:colId xmlns:a16="http://schemas.microsoft.com/office/drawing/2014/main" val="296045280"/>
                    </a:ext>
                  </a:extLst>
                </a:gridCol>
              </a:tblGrid>
              <a:tr h="769172">
                <a:tc>
                  <a:txBody>
                    <a:bodyPr/>
                    <a:lstStyle/>
                    <a:p>
                      <a:r>
                        <a:rPr lang="ru-RU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672836"/>
                  </a:ext>
                </a:extLst>
              </a:tr>
              <a:tr h="769172">
                <a:tc>
                  <a:txBody>
                    <a:bodyPr/>
                    <a:lstStyle/>
                    <a:p>
                      <a:r>
                        <a:rPr lang="ru-RU" sz="2400" dirty="0"/>
                        <a:t>0-14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14-23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24-30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31-37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97166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76A507B-2B12-4143-B657-161AC76CEDC2}"/>
              </a:ext>
            </a:extLst>
          </p:cNvPr>
          <p:cNvSpPr txBox="1"/>
          <p:nvPr/>
        </p:nvSpPr>
        <p:spPr>
          <a:xfrm>
            <a:off x="1868556" y="5039139"/>
            <a:ext cx="8328991" cy="1431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Минимальное количество набранных баллов – 7;</a:t>
            </a:r>
          </a:p>
          <a:p>
            <a:r>
              <a:rPr lang="ru-RU" sz="2800" b="1" dirty="0"/>
              <a:t>Максимальное – 31.</a:t>
            </a:r>
          </a:p>
        </p:txBody>
      </p:sp>
    </p:spTree>
    <p:extLst>
      <p:ext uri="{BB962C8B-B14F-4D97-AF65-F5344CB8AC3E}">
        <p14:creationId xmlns:p14="http://schemas.microsoft.com/office/powerpoint/2010/main" val="3024186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804A1E7D-FE12-4B19-A46C-5D8D1E9027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840939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8100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1452F4-E921-4315-9D9D-0A70ACCDC5B8}"/>
              </a:ext>
            </a:extLst>
          </p:cNvPr>
          <p:cNvSpPr txBox="1"/>
          <p:nvPr/>
        </p:nvSpPr>
        <p:spPr>
          <a:xfrm>
            <a:off x="3429001" y="556591"/>
            <a:ext cx="64703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Задания, вызвавшие наибольшие затруднения у обучающихся.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0EB8E-372E-4226-ABA6-79AB4ED273C0}"/>
              </a:ext>
            </a:extLst>
          </p:cNvPr>
          <p:cNvSpPr txBox="1"/>
          <p:nvPr/>
        </p:nvSpPr>
        <p:spPr>
          <a:xfrm>
            <a:off x="3210341" y="1777094"/>
            <a:ext cx="744440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2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описывать основные социальные объекты, выделяя их существенные признаки (человек как деятельное существо, основные соц. роли)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№5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осуществлять поиск социальной информации по заданной теме из фотоизображения;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№15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объяснять взаимосвязи изученных социальных объектов (установление соответствия)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6070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5839AF-134B-4323-A2F5-5D16FE5583F8}"/>
              </a:ext>
            </a:extLst>
          </p:cNvPr>
          <p:cNvSpPr txBox="1"/>
          <p:nvPr/>
        </p:nvSpPr>
        <p:spPr>
          <a:xfrm>
            <a:off x="2403613" y="1182756"/>
            <a:ext cx="7384774" cy="29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20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заполнение пропуска в таблице;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23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иллюстрация примерами положения текста;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24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формулирование аргументов, объяснений на основе текста;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58FBE56-4C5E-4051-9A64-3FF5502B4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1487" y="3497083"/>
            <a:ext cx="5565913" cy="292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86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8ADF37-F255-4D6A-AD8A-7384A7D60276}"/>
              </a:ext>
            </a:extLst>
          </p:cNvPr>
          <p:cNvSpPr txBox="1"/>
          <p:nvPr/>
        </p:nvSpPr>
        <p:spPr>
          <a:xfrm>
            <a:off x="3299790" y="0"/>
            <a:ext cx="5973417" cy="113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Проведенный анализ предполагает следующие выводы: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E0A2FB-E681-4F9D-885F-801D80BACE28}"/>
              </a:ext>
            </a:extLst>
          </p:cNvPr>
          <p:cNvSpPr txBox="1"/>
          <p:nvPr/>
        </p:nvSpPr>
        <p:spPr>
          <a:xfrm>
            <a:off x="1669773" y="1321904"/>
            <a:ext cx="10436087" cy="556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учитывать ошибки, допущенные обучающимися, при выполнении экзаменационных заданий.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обучение по извлечению информации из источника, сопоставлению и сравнению суждений о социальных явлениях, систематизации фактов и понятий.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внимание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уделить теоретической подготовке, изучению терминологии.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Отработать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задания 2 части, поскольку многие учащиеся не смогли извлечь информацию из текста, аргументировать свою позицию с опорой  на факты.</a:t>
            </a:r>
          </a:p>
        </p:txBody>
      </p:sp>
    </p:spTree>
    <p:extLst>
      <p:ext uri="{BB962C8B-B14F-4D97-AF65-F5344CB8AC3E}">
        <p14:creationId xmlns:p14="http://schemas.microsoft.com/office/powerpoint/2010/main" val="161554317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4558</TotalTime>
  <Words>238</Words>
  <Application>Microsoft Office PowerPoint</Application>
  <PresentationFormat>Широкоэкранный</PresentationFormat>
  <Paragraphs>43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Times New Roman</vt:lpstr>
      <vt:lpstr>Wingdings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13</cp:revision>
  <dcterms:created xsi:type="dcterms:W3CDTF">2022-08-25T08:52:40Z</dcterms:created>
  <dcterms:modified xsi:type="dcterms:W3CDTF">2022-08-28T12:51:19Z</dcterms:modified>
</cp:coreProperties>
</file>