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ebp" ContentType="image/webp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1" r:id="rId1"/>
  </p:sldMasterIdLst>
  <p:sldIdLst>
    <p:sldId id="257" r:id="rId2"/>
    <p:sldId id="258" r:id="rId3"/>
    <p:sldId id="260" r:id="rId4"/>
    <p:sldId id="261" r:id="rId5"/>
    <p:sldId id="262" r:id="rId6"/>
    <p:sldId id="263" r:id="rId7"/>
    <p:sldId id="267" r:id="rId8"/>
    <p:sldId id="264" r:id="rId9"/>
    <p:sldId id="265" r:id="rId10"/>
    <p:sldId id="266" r:id="rId11"/>
    <p:sldId id="259" r:id="rId12"/>
    <p:sldId id="268" r:id="rId13"/>
    <p:sldId id="269" r:id="rId14"/>
    <p:sldId id="270" r:id="rId15"/>
    <p:sldId id="271" r:id="rId16"/>
    <p:sldId id="272" r:id="rId17"/>
    <p:sldId id="281" r:id="rId18"/>
    <p:sldId id="276" r:id="rId19"/>
    <p:sldId id="279" r:id="rId20"/>
    <p:sldId id="280" r:id="rId21"/>
    <p:sldId id="275" r:id="rId22"/>
  </p:sldIdLst>
  <p:sldSz cx="9144000" cy="6858000" type="screen4x3"/>
  <p:notesSz cx="7559675" cy="106918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2" d="100"/>
          <a:sy n="82" d="100"/>
        </p:scale>
        <p:origin x="1474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9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2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3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4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7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8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9" name="PlaceHolder 5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0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1" name="PlaceHolder 7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2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7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8" name="PlaceHolder 4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2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5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6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/>
          <p:cNvSpPr>
            <a:spLocks noGrp="1"/>
          </p:cNvSpPr>
          <p:nvPr>
            <p:ph type="dt"/>
          </p:nvPr>
        </p:nvSpPr>
        <p:spPr>
          <a:xfrm>
            <a:off x="628560" y="6356520"/>
            <a:ext cx="2057040" cy="364680"/>
          </a:xfrm>
          <a:prstGeom prst="rect">
            <a:avLst/>
          </a:prstGeom>
        </p:spPr>
        <p:txBody>
          <a:bodyPr anchor="ctr"/>
          <a:lstStyle/>
          <a:p>
            <a:pPr>
              <a:lnSpc>
                <a:spcPct val="100000"/>
              </a:lnSpc>
            </a:pPr>
            <a:fld id="{4328D717-47F3-4D3C-A7C2-4FFA3BD54B35}" type="datetime">
              <a:rPr lang="en-US" sz="1200" b="0" strike="noStrike" spc="-1">
                <a:solidFill>
                  <a:srgbClr val="8B8B8B"/>
                </a:solidFill>
                <a:latin typeface="Calibri"/>
              </a:rPr>
              <a:t>12/14/2022</a:t>
            </a:fld>
            <a:endParaRPr lang="en-US" sz="1200" b="0" strike="noStrike" spc="-1">
              <a:latin typeface="Times New Roman"/>
            </a:endParaRPr>
          </a:p>
        </p:txBody>
      </p:sp>
      <p:sp>
        <p:nvSpPr>
          <p:cNvPr id="42" name="PlaceHolder 2"/>
          <p:cNvSpPr>
            <a:spLocks noGrp="1"/>
          </p:cNvSpPr>
          <p:nvPr>
            <p:ph type="ftr"/>
          </p:nvPr>
        </p:nvSpPr>
        <p:spPr>
          <a:xfrm>
            <a:off x="3029040" y="6356520"/>
            <a:ext cx="3085920" cy="364680"/>
          </a:xfrm>
          <a:prstGeom prst="rect">
            <a:avLst/>
          </a:prstGeom>
        </p:spPr>
        <p:txBody>
          <a:bodyPr anchor="ctr"/>
          <a:lstStyle/>
          <a:p>
            <a:endParaRPr lang="en-US" sz="2400" b="0" strike="noStrike" spc="-1">
              <a:latin typeface="Times New Roman"/>
            </a:endParaRPr>
          </a:p>
        </p:txBody>
      </p:sp>
      <p:sp>
        <p:nvSpPr>
          <p:cNvPr id="43" name="PlaceHolder 3"/>
          <p:cNvSpPr>
            <a:spLocks noGrp="1"/>
          </p:cNvSpPr>
          <p:nvPr>
            <p:ph type="sldNum"/>
          </p:nvPr>
        </p:nvSpPr>
        <p:spPr>
          <a:xfrm>
            <a:off x="6458040" y="6356520"/>
            <a:ext cx="2057040" cy="364680"/>
          </a:xfrm>
          <a:prstGeom prst="rect">
            <a:avLst/>
          </a:prstGeom>
        </p:spPr>
        <p:txBody>
          <a:bodyPr anchor="ctr"/>
          <a:lstStyle/>
          <a:p>
            <a:pPr algn="r">
              <a:lnSpc>
                <a:spcPct val="100000"/>
              </a:lnSpc>
            </a:pPr>
            <a:fld id="{11CF1C0E-7190-4B94-8B3D-FAD27B240592}" type="slidenum">
              <a:rPr lang="en-US" sz="1200" b="0" strike="noStrike" spc="-1">
                <a:solidFill>
                  <a:srgbClr val="8B8B8B"/>
                </a:solidFill>
                <a:latin typeface="Calibri"/>
              </a:rPr>
              <a:t>‹#›</a:t>
            </a:fld>
            <a:endParaRPr lang="en-US" sz="1200" b="0" strike="noStrike" spc="-1">
              <a:latin typeface="Times New Roman"/>
            </a:endParaRPr>
          </a:p>
        </p:txBody>
      </p:sp>
      <p:sp>
        <p:nvSpPr>
          <p:cNvPr id="44" name="PlaceHolder 4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ru-RU" sz="1800" b="0" strike="noStrike" spc="-1">
                <a:solidFill>
                  <a:srgbClr val="000000"/>
                </a:solidFill>
                <a:latin typeface="Calibri"/>
              </a:rPr>
              <a:t>Для правки текста заголовка щёлкните мышью</a:t>
            </a:r>
          </a:p>
        </p:txBody>
      </p:sp>
      <p:sp>
        <p:nvSpPr>
          <p:cNvPr id="45" name="PlaceHolder 5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800" b="0" strike="noStrike" spc="-1">
                <a:solidFill>
                  <a:srgbClr val="000000"/>
                </a:solidFill>
                <a:latin typeface="Calibri"/>
              </a:rPr>
              <a:t>Для правки структуры щёлкните мышью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000" b="0" strike="noStrike" spc="-1">
                <a:solidFill>
                  <a:srgbClr val="000000"/>
                </a:solidFill>
                <a:latin typeface="Calibri"/>
              </a:rPr>
              <a:t>Второй уровень структуры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solidFill>
                  <a:srgbClr val="000000"/>
                </a:solidFill>
                <a:latin typeface="Calibri"/>
              </a:rPr>
              <a:t>Третий уровень структуры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1800" b="0" strike="noStrike" spc="-1">
                <a:solidFill>
                  <a:srgbClr val="000000"/>
                </a:solidFill>
                <a:latin typeface="Calibri"/>
              </a:rPr>
              <a:t>Четвёртый уровень структуры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Calibri"/>
              </a:rPr>
              <a:t>Пятый уровень структуры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Calibri"/>
              </a:rPr>
              <a:t>Шестой уровень структуры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Calibri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4.png"/><Relationship Id="rId5" Type="http://schemas.openxmlformats.org/officeDocument/2006/relationships/image" Target="../media/image12.jpeg"/><Relationship Id="rId4" Type="http://schemas.openxmlformats.org/officeDocument/2006/relationships/image" Target="../media/image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eb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Рисунок 4"/>
          <p:cNvPicPr/>
          <p:nvPr/>
        </p:nvPicPr>
        <p:blipFill>
          <a:blip r:embed="rId2"/>
          <a:stretch/>
        </p:blipFill>
        <p:spPr>
          <a:xfrm>
            <a:off x="0" y="360"/>
            <a:ext cx="9139680" cy="6857640"/>
          </a:xfrm>
          <a:prstGeom prst="rect">
            <a:avLst/>
          </a:prstGeom>
          <a:ln>
            <a:noFill/>
          </a:ln>
        </p:spPr>
      </p:pic>
      <p:sp>
        <p:nvSpPr>
          <p:cNvPr id="85" name="CustomShape 1"/>
          <p:cNvSpPr/>
          <p:nvPr/>
        </p:nvSpPr>
        <p:spPr>
          <a:xfrm>
            <a:off x="3132720" y="249120"/>
            <a:ext cx="3619080" cy="639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/>
          <a:lstStyle/>
          <a:p>
            <a:pPr>
              <a:lnSpc>
                <a:spcPct val="100000"/>
              </a:lnSpc>
            </a:pPr>
            <a:endParaRPr lang="en-US" sz="3600" b="0" strike="noStrike" spc="-1" dirty="0">
              <a:latin typeface="Arial"/>
            </a:endParaRPr>
          </a:p>
        </p:txBody>
      </p:sp>
      <p:sp>
        <p:nvSpPr>
          <p:cNvPr id="86" name="CustomShape 2"/>
          <p:cNvSpPr/>
          <p:nvPr/>
        </p:nvSpPr>
        <p:spPr>
          <a:xfrm>
            <a:off x="3112383" y="2575235"/>
            <a:ext cx="2712960" cy="456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457200" indent="-456840">
              <a:lnSpc>
                <a:spcPct val="150000"/>
              </a:lnSpc>
              <a:buClr>
                <a:srgbClr val="000000"/>
              </a:buClr>
              <a:buFont typeface="Arial"/>
              <a:buChar char="•"/>
            </a:pPr>
            <a:endParaRPr lang="en-US" sz="2400" b="0" strike="noStrike" spc="-1" dirty="0">
              <a:latin typeface="Arial"/>
            </a:endParaRPr>
          </a:p>
        </p:txBody>
      </p:sp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8FACC3EB-F7B7-B80E-57F3-34CE9F808987}"/>
              </a:ext>
            </a:extLst>
          </p:cNvPr>
          <p:cNvSpPr txBox="1">
            <a:spLocks/>
          </p:cNvSpPr>
          <p:nvPr/>
        </p:nvSpPr>
        <p:spPr>
          <a:xfrm>
            <a:off x="1230016" y="133806"/>
            <a:ext cx="7772400" cy="1872207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Урок - деловая игра по математике.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F20B7BC-4250-6B0B-857C-D01AC1F576E0}"/>
              </a:ext>
            </a:extLst>
          </p:cNvPr>
          <p:cNvSpPr txBox="1"/>
          <p:nvPr/>
        </p:nvSpPr>
        <p:spPr>
          <a:xfrm>
            <a:off x="1782147" y="2304662"/>
            <a:ext cx="6988628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Тема: «Решение заданий ОГЭ»</a:t>
            </a:r>
          </a:p>
          <a:p>
            <a:r>
              <a:rPr lang="ru-RU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Цель: закрепление изученного материала для подготовки к ОГЭ.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A00850D-9D7E-671A-DA30-5720B3252C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321CAFAE-E0CB-5050-76BE-35C79B76CE68}"/>
              </a:ext>
            </a:extLst>
          </p:cNvPr>
          <p:cNvSpPr>
            <a:spLocks noGrp="1"/>
          </p:cNvSpPr>
          <p:nvPr>
            <p:ph type="sub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66A4F731-5C1A-3C09-AC15-DDB244FD0204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4320" y="360"/>
            <a:ext cx="9139680" cy="6857640"/>
          </a:xfrm>
          <a:prstGeom prst="rect">
            <a:avLst/>
          </a:prstGeom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9B984AC-537C-304D-08FA-7D353002D0C1}"/>
              </a:ext>
            </a:extLst>
          </p:cNvPr>
          <p:cNvSpPr txBox="1"/>
          <p:nvPr/>
        </p:nvSpPr>
        <p:spPr>
          <a:xfrm>
            <a:off x="119139" y="184092"/>
            <a:ext cx="8903563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4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Задача:</a:t>
            </a:r>
            <a:r>
              <a:rPr lang="ru-RU" sz="4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endParaRPr lang="ru-RU" sz="4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№1</a:t>
            </a:r>
          </a:p>
          <a:p>
            <a:pPr algn="just"/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В равнобедренном треугольнике АВС АС=ВС. </a:t>
            </a:r>
          </a:p>
          <a:p>
            <a:pPr algn="just"/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Найдите АС, если высота СН=12, АВ=10.</a:t>
            </a:r>
          </a:p>
        </p:txBody>
      </p:sp>
      <p:pic>
        <p:nvPicPr>
          <p:cNvPr id="7" name="Рисунок 6" descr="https://oge.sdamgia.ru/get_file?id=12127">
            <a:extLst>
              <a:ext uri="{FF2B5EF4-FFF2-40B4-BE49-F238E27FC236}">
                <a16:creationId xmlns:a16="http://schemas.microsoft.com/office/drawing/2014/main" id="{56FDF01E-1B1F-9BFB-5D40-47E2444925F6}"/>
              </a:ext>
            </a:extLst>
          </p:cNvPr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44096" y="4831518"/>
            <a:ext cx="2078606" cy="19121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CEED118-3E3D-FA54-494C-C2AA9EE70B90}"/>
              </a:ext>
            </a:extLst>
          </p:cNvPr>
          <p:cNvSpPr txBox="1"/>
          <p:nvPr/>
        </p:nvSpPr>
        <p:spPr>
          <a:xfrm>
            <a:off x="119139" y="5767920"/>
            <a:ext cx="890356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Максимум: 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ru-RU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000 рублей</a:t>
            </a:r>
            <a:endParaRPr lang="ru-RU" sz="4400" dirty="0">
              <a:solidFill>
                <a:srgbClr val="FF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5714CFD-A9EA-827A-571A-46D7D2984863}"/>
              </a:ext>
            </a:extLst>
          </p:cNvPr>
          <p:cNvSpPr txBox="1"/>
          <p:nvPr/>
        </p:nvSpPr>
        <p:spPr>
          <a:xfrm>
            <a:off x="4320" y="3320588"/>
            <a:ext cx="91396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№2 </a:t>
            </a:r>
          </a:p>
          <a:p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равнобедренном треугольнике АВС АС =ВС.</a:t>
            </a:r>
          </a:p>
          <a:p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Найдите АС, если высота СН = 8, АВ = 12.</a:t>
            </a:r>
          </a:p>
        </p:txBody>
      </p:sp>
    </p:spTree>
    <p:extLst>
      <p:ext uri="{BB962C8B-B14F-4D97-AF65-F5344CB8AC3E}">
        <p14:creationId xmlns:p14="http://schemas.microsoft.com/office/powerpoint/2010/main" val="33541522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Рисунок 4"/>
          <p:cNvPicPr/>
          <p:nvPr/>
        </p:nvPicPr>
        <p:blipFill rotWithShape="1">
          <a:blip r:embed="rId2"/>
          <a:srcRect t="20537"/>
          <a:stretch/>
        </p:blipFill>
        <p:spPr>
          <a:xfrm>
            <a:off x="0" y="0"/>
            <a:ext cx="9139680" cy="6858000"/>
          </a:xfrm>
          <a:prstGeom prst="rect">
            <a:avLst/>
          </a:prstGeom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1" name="CustomShape 1"/>
              <p:cNvSpPr/>
              <p:nvPr/>
            </p:nvSpPr>
            <p:spPr>
              <a:xfrm>
                <a:off x="214604" y="0"/>
                <a:ext cx="8808098" cy="3144416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/>
              <a:lstStyle/>
              <a:p>
                <a:pPr marL="360">
                  <a:buClr>
                    <a:srgbClr val="000000"/>
                  </a:buClr>
                </a:pPr>
                <a:r>
                  <a:rPr lang="ru-RU" sz="2800" b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ЗАДАЧА №1</a:t>
                </a:r>
              </a:p>
              <a:p>
                <a:pPr marL="360">
                  <a:buClr>
                    <a:srgbClr val="000000"/>
                  </a:buClr>
                </a:pPr>
                <a:r>
                  <a:rPr lang="ru-RU" sz="2800" b="1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Решение:</a:t>
                </a:r>
                <a:r>
                  <a:rPr lang="ru-RU" sz="28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Т.к. СН – не только высота, но и медиана (по свойству в равнобедренном треугольнике), АН=НВ=АВ:2=10:2=5. </a:t>
                </a:r>
                <a:br>
                  <a:rPr lang="ru-RU" sz="28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</a:br>
                <a:r>
                  <a:rPr lang="ru-RU" sz="28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Рассмотрим треугольник АСН: АН=5, СН=12, значит </a:t>
                </a:r>
                <a:r>
                  <a:rPr lang="ru-RU" sz="2800" b="1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АС=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ru-RU" sz="2800" b="1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lang="en-US" sz="2800" b="1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ru-RU" sz="2800" b="1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𝟏𝟐</m:t>
                            </m:r>
                          </m:e>
                          <m:sup>
                            <m:r>
                              <a:rPr lang="en-US" sz="2800" b="1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ru-RU" sz="2800" b="1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sz="2800" b="1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ru-RU" sz="2800" b="1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𝟓</m:t>
                            </m:r>
                          </m:e>
                          <m:sup>
                            <m:r>
                              <a:rPr lang="en-US" sz="2800" b="1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p>
                        </m:sSup>
                      </m:e>
                    </m:rad>
                    <m:r>
                      <a:rPr lang="ru-RU" sz="2800" b="1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ru-RU" sz="2800" b="1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ru-RU" sz="2800" b="1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𝟏𝟔𝟗</m:t>
                        </m:r>
                      </m:e>
                    </m:rad>
                  </m:oMath>
                </a14:m>
                <a:r>
                  <a:rPr lang="ru-RU" sz="2800" b="1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=13 </a:t>
                </a:r>
                <a:r>
                  <a:rPr lang="ru-RU" sz="28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(по теореме Пифагора).</a:t>
                </a:r>
                <a:br>
                  <a:rPr lang="ru-RU" sz="28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</a:br>
                <a:r>
                  <a:rPr lang="ru-RU" sz="2800" b="1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Ответ:</a:t>
                </a:r>
                <a:r>
                  <a:rPr lang="ru-RU" sz="28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ru-RU" sz="2800" b="1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АС=13.</a:t>
                </a:r>
                <a:endParaRPr lang="en-US" sz="2800" b="0" strike="noStrike" spc="-1" dirty="0">
                  <a:solidFill>
                    <a:schemeClr val="tx1"/>
                  </a:solidFill>
                  <a:latin typeface="Arial"/>
                </a:endParaRPr>
              </a:p>
            </p:txBody>
          </p:sp>
        </mc:Choice>
        <mc:Fallback xmlns="">
          <p:sp>
            <p:nvSpPr>
              <p:cNvPr id="91" name="CustomShap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4604" y="0"/>
                <a:ext cx="8808098" cy="3144416"/>
              </a:xfrm>
              <a:prstGeom prst="rect">
                <a:avLst/>
              </a:prstGeom>
              <a:blipFill>
                <a:blip r:embed="rId3"/>
                <a:stretch>
                  <a:fillRect l="-1453" t="-2132" b="-678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2" name="CustomShape 2"/>
          <p:cNvSpPr/>
          <p:nvPr/>
        </p:nvSpPr>
        <p:spPr>
          <a:xfrm>
            <a:off x="2762280" y="396360"/>
            <a:ext cx="3619080" cy="639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/>
          <a:lstStyle/>
          <a:p>
            <a:pPr>
              <a:lnSpc>
                <a:spcPct val="100000"/>
              </a:lnSpc>
            </a:pPr>
            <a:endParaRPr lang="en-US" sz="3600" b="0" strike="noStrike" spc="-1" dirty="0">
              <a:latin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FDB559A6-751A-C88C-0AC9-0CECA0DFC219}"/>
                  </a:ext>
                </a:extLst>
              </p:cNvPr>
              <p:cNvSpPr txBox="1"/>
              <p:nvPr/>
            </p:nvSpPr>
            <p:spPr>
              <a:xfrm>
                <a:off x="329153" y="3480548"/>
                <a:ext cx="8578999" cy="326230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ru-RU" sz="2800" b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ЗАДАЧА №2</a:t>
                </a:r>
              </a:p>
              <a:p>
                <a:r>
                  <a:rPr kumimoji="0" lang="ru-RU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cs typeface="Times New Roman" pitchFamily="18" charset="0"/>
                  </a:rPr>
                  <a:t>Решение:</a:t>
                </a:r>
                <a:r>
                  <a:rPr kumimoji="0" lang="ru-RU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cs typeface="Times New Roman" pitchFamily="18" charset="0"/>
                  </a:rPr>
                  <a:t> Т.к. СН – не только высота, но и медиана (по свойству в равнобедренном треугольнике), АН=НВ=АВ:2=12:2=6. </a:t>
                </a:r>
                <a:br>
                  <a:rPr kumimoji="0" lang="ru-RU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cs typeface="Times New Roman" pitchFamily="18" charset="0"/>
                  </a:rPr>
                </a:br>
                <a:r>
                  <a:rPr kumimoji="0" lang="ru-RU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cs typeface="Times New Roman" pitchFamily="18" charset="0"/>
                  </a:rPr>
                  <a:t>Рассмотрим треугольник АСН: АН=5, СН=12, значит </a:t>
                </a:r>
                <a:r>
                  <a:rPr kumimoji="0" lang="ru-RU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cs typeface="Times New Roman" pitchFamily="18" charset="0"/>
                  </a:rPr>
                  <a:t>АС=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kumimoji="0" lang="ru-RU" sz="2800" b="1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kumimoji="0" lang="en-US" sz="2800" b="1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kumimoji="0" lang="ru-RU" sz="2800" b="1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𝟖</m:t>
                            </m:r>
                          </m:e>
                          <m:sup>
                            <m:r>
                              <a:rPr kumimoji="0" lang="en-US" sz="2800" b="1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kumimoji="0" lang="ru-RU" sz="2800" b="1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sz="2800" b="1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ru-RU" sz="2800" b="1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𝟔</m:t>
                            </m:r>
                          </m:e>
                          <m:sup>
                            <m:r>
                              <a:rPr lang="en-US" sz="2800" b="1" i="1" dirty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p>
                        </m:sSup>
                      </m:e>
                    </m:rad>
                    <m:r>
                      <a:rPr kumimoji="0" lang="ru-RU" sz="28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kumimoji="0" lang="ru-RU" sz="2800" b="1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kumimoji="0" lang="ru-RU" sz="2800" b="1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𝟏𝟎𝟎</m:t>
                        </m:r>
                      </m:e>
                    </m:rad>
                  </m:oMath>
                </a14:m>
                <a:r>
                  <a:rPr kumimoji="0" lang="ru-RU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cs typeface="Times New Roman" pitchFamily="18" charset="0"/>
                  </a:rPr>
                  <a:t>=10 </a:t>
                </a:r>
                <a:r>
                  <a:rPr kumimoji="0" lang="ru-RU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cs typeface="Times New Roman" pitchFamily="18" charset="0"/>
                  </a:rPr>
                  <a:t>(по теореме Пифагора).</a:t>
                </a:r>
                <a:br>
                  <a:rPr kumimoji="0" lang="ru-RU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cs typeface="Times New Roman" pitchFamily="18" charset="0"/>
                  </a:rPr>
                </a:br>
                <a:r>
                  <a:rPr kumimoji="0" lang="ru-RU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cs typeface="Times New Roman" pitchFamily="18" charset="0"/>
                  </a:rPr>
                  <a:t>Ответ:</a:t>
                </a:r>
                <a:r>
                  <a:rPr kumimoji="0" lang="ru-RU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kumimoji="0" lang="ru-RU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cs typeface="Times New Roman" pitchFamily="18" charset="0"/>
                  </a:rPr>
                  <a:t>АС=10</a:t>
                </a:r>
                <a:endParaRPr lang="ru-RU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FDB559A6-751A-C88C-0AC9-0CECA0DFC2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9153" y="3480548"/>
                <a:ext cx="8578999" cy="3262303"/>
              </a:xfrm>
              <a:prstGeom prst="rect">
                <a:avLst/>
              </a:prstGeom>
              <a:blipFill>
                <a:blip r:embed="rId4"/>
                <a:stretch>
                  <a:fillRect l="-1493" t="-2056" b="-2991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FC199F-90CF-644A-DF0A-5668D54123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286A31E-9855-D64E-2840-831CB1157F7F}"/>
              </a:ext>
            </a:extLst>
          </p:cNvPr>
          <p:cNvSpPr>
            <a:spLocks noGrp="1"/>
          </p:cNvSpPr>
          <p:nvPr>
            <p:ph type="sub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E63A376D-08FA-18CB-220C-9F66C14246B2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0" y="360"/>
            <a:ext cx="9139680" cy="6857640"/>
          </a:xfrm>
          <a:prstGeom prst="rect">
            <a:avLst/>
          </a:prstGeom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CACC3BA-4AF2-419A-F2F4-55A5C71BFEA5}"/>
              </a:ext>
            </a:extLst>
          </p:cNvPr>
          <p:cNvSpPr txBox="1"/>
          <p:nvPr/>
        </p:nvSpPr>
        <p:spPr>
          <a:xfrm>
            <a:off x="1334278" y="473142"/>
            <a:ext cx="626066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ФИЗКУЛЬТМИНУТКА»</a:t>
            </a:r>
            <a:endParaRPr lang="ru-RU" sz="4000" dirty="0">
              <a:solidFill>
                <a:schemeClr val="bg1"/>
              </a:solidFill>
            </a:endParaRPr>
          </a:p>
        </p:txBody>
      </p:sp>
      <p:pic>
        <p:nvPicPr>
          <p:cNvPr id="7" name="Рисунок 6" descr="maxresdefault.jpg">
            <a:extLst>
              <a:ext uri="{FF2B5EF4-FFF2-40B4-BE49-F238E27FC236}">
                <a16:creationId xmlns:a16="http://schemas.microsoft.com/office/drawing/2014/main" id="{22F8A055-213E-9CF1-A242-3A5F18C6A6B0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522310" y="2044953"/>
            <a:ext cx="6480720" cy="37229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Физминутка для глаз">
            <a:hlinkClick r:id="" action="ppaction://media"/>
            <a:extLst>
              <a:ext uri="{FF2B5EF4-FFF2-40B4-BE49-F238E27FC236}">
                <a16:creationId xmlns:a16="http://schemas.microsoft.com/office/drawing/2014/main" id="{73C6AC8F-6D6A-4F87-BC80-506D5928FAB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1440900"/>
            <a:ext cx="9144000" cy="5417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5297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67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4B749B-6450-362F-3734-5ECBE4F844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E46D359-13D3-3022-FFF0-333872FBCCEB}"/>
              </a:ext>
            </a:extLst>
          </p:cNvPr>
          <p:cNvSpPr>
            <a:spLocks noGrp="1"/>
          </p:cNvSpPr>
          <p:nvPr>
            <p:ph type="sub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687A6D6A-431E-5140-E12E-1303D4FE171A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4320" y="0"/>
            <a:ext cx="9139680" cy="6857640"/>
          </a:xfrm>
          <a:prstGeom prst="rect">
            <a:avLst/>
          </a:prstGeom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3B40946-0383-6D9D-E0E2-2754B7FF1920}"/>
              </a:ext>
            </a:extLst>
          </p:cNvPr>
          <p:cNvSpPr txBox="1"/>
          <p:nvPr/>
        </p:nvSpPr>
        <p:spPr>
          <a:xfrm>
            <a:off x="1249942" y="328680"/>
            <a:ext cx="743649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«РЕАЛИЗАЦИЯ ТОВАРА»</a:t>
            </a:r>
            <a:endParaRPr lang="ru-RU" sz="4400" dirty="0">
              <a:solidFill>
                <a:schemeClr val="bg1"/>
              </a:solidFill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BE02491-D9BB-5E79-9C31-CF6BD2F338F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448"/>
          <a:stretch/>
        </p:blipFill>
        <p:spPr>
          <a:xfrm>
            <a:off x="0" y="1418400"/>
            <a:ext cx="4613727" cy="28176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74BF485-850D-D033-0BBB-77F7D6CDC0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7321" y="3671139"/>
            <a:ext cx="4571999" cy="31646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416385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8AC43DD-4D68-07F4-DD78-4CCED3B818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2A5351B0-01F0-B031-747D-6A121CC62CEB}"/>
              </a:ext>
            </a:extLst>
          </p:cNvPr>
          <p:cNvSpPr>
            <a:spLocks noGrp="1"/>
          </p:cNvSpPr>
          <p:nvPr>
            <p:ph type="sub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26525FC5-17D2-7E13-82A0-4631EC424F9A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0" y="0"/>
            <a:ext cx="9139680" cy="6857640"/>
          </a:xfrm>
          <a:prstGeom prst="rect">
            <a:avLst/>
          </a:prstGeom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9ED2FA9-E01E-5C78-405D-32ADC7CA83E4}"/>
              </a:ext>
            </a:extLst>
          </p:cNvPr>
          <p:cNvSpPr txBox="1"/>
          <p:nvPr/>
        </p:nvSpPr>
        <p:spPr>
          <a:xfrm>
            <a:off x="457200" y="1506087"/>
            <a:ext cx="8761445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600" dirty="0"/>
              <a:t>Расстояние от Перми до Казани, равное 723 км, автомобиль проехал за 13 часов. Первые 9 часов он ехал со скоростью 55 км/ч. Определить скорость автомобиля в оставшееся время.</a:t>
            </a:r>
            <a:br>
              <a:rPr lang="ru-RU" sz="3600" dirty="0"/>
            </a:br>
            <a:br>
              <a:rPr lang="ru-RU" sz="3600" dirty="0">
                <a:latin typeface="Times New Roman" pitchFamily="18" charset="0"/>
                <a:cs typeface="Times New Roman" pitchFamily="18" charset="0"/>
              </a:rPr>
            </a:br>
            <a:br>
              <a:rPr lang="ru-RU" sz="3600" dirty="0"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Максимум: 5000 рублей</a:t>
            </a:r>
            <a:endParaRPr lang="ru-RU" sz="3600" dirty="0">
              <a:solidFill>
                <a:srgbClr val="FF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63DE936-3EA0-8181-24E7-9623053C1285}"/>
              </a:ext>
            </a:extLst>
          </p:cNvPr>
          <p:cNvSpPr txBox="1"/>
          <p:nvPr/>
        </p:nvSpPr>
        <p:spPr>
          <a:xfrm>
            <a:off x="690465" y="461279"/>
            <a:ext cx="710059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4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ЗАДАЧА</a:t>
            </a:r>
            <a:endParaRPr lang="ru-RU" sz="4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94526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48CE3B1-9BA9-E017-18FD-D7122941A2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C625B3F-3ABB-F889-1353-8EB37291B643}"/>
              </a:ext>
            </a:extLst>
          </p:cNvPr>
          <p:cNvSpPr>
            <a:spLocks noGrp="1"/>
          </p:cNvSpPr>
          <p:nvPr>
            <p:ph type="sub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67923AE6-0886-F331-C195-C85DEAFFDF8F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0" y="0"/>
            <a:ext cx="9139680" cy="6857640"/>
          </a:xfrm>
          <a:prstGeom prst="rect">
            <a:avLst/>
          </a:prstGeom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EFEB6E0-2239-24EC-8844-03AD3C0E6D45}"/>
              </a:ext>
            </a:extLst>
          </p:cNvPr>
          <p:cNvSpPr txBox="1"/>
          <p:nvPr/>
        </p:nvSpPr>
        <p:spPr>
          <a:xfrm>
            <a:off x="2248678" y="3020399"/>
            <a:ext cx="4646644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6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57 км/ч.</a:t>
            </a:r>
            <a:endParaRPr lang="ru-RU" sz="6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764544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112EC6-41B0-3A4A-42A8-3F98D63D05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5659468-12BD-A49E-EE65-E9A14E5D21A3}"/>
              </a:ext>
            </a:extLst>
          </p:cNvPr>
          <p:cNvSpPr>
            <a:spLocks noGrp="1"/>
          </p:cNvSpPr>
          <p:nvPr>
            <p:ph type="sub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A4522C00-F709-BCA6-A566-932C68FEC085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-83976" y="0"/>
            <a:ext cx="9139680" cy="6857640"/>
          </a:xfrm>
          <a:prstGeom prst="rect">
            <a:avLst/>
          </a:prstGeom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00CF891-D30E-42FE-E6BD-D5496F794175}"/>
              </a:ext>
            </a:extLst>
          </p:cNvPr>
          <p:cNvSpPr txBox="1"/>
          <p:nvPr/>
        </p:nvSpPr>
        <p:spPr>
          <a:xfrm>
            <a:off x="457200" y="273600"/>
            <a:ext cx="859850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«ЗАДАНИЯ ДЛЯ ДИРЕКТОРОВ»</a:t>
            </a:r>
            <a:endParaRPr lang="ru-RU" sz="4000" dirty="0">
              <a:solidFill>
                <a:schemeClr val="bg1"/>
              </a:solidFill>
            </a:endParaRPr>
          </a:p>
        </p:txBody>
      </p:sp>
      <p:pic>
        <p:nvPicPr>
          <p:cNvPr id="7" name="Рисунок 6" descr="1279590.jpg">
            <a:extLst>
              <a:ext uri="{FF2B5EF4-FFF2-40B4-BE49-F238E27FC236}">
                <a16:creationId xmlns:a16="http://schemas.microsoft.com/office/drawing/2014/main" id="{92AAA9FC-D5F4-F256-A547-986370217A86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27498" y="1744754"/>
            <a:ext cx="4952873" cy="47494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director.jpg">
            <a:extLst>
              <a:ext uri="{FF2B5EF4-FFF2-40B4-BE49-F238E27FC236}">
                <a16:creationId xmlns:a16="http://schemas.microsoft.com/office/drawing/2014/main" id="{51E8CF87-E2A5-9F83-5B90-17F4CA4941A8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925375" y="1540884"/>
            <a:ext cx="3923928" cy="51571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737932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112EC6-41B0-3A4A-42A8-3F98D63D05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5659468-12BD-A49E-EE65-E9A14E5D21A3}"/>
              </a:ext>
            </a:extLst>
          </p:cNvPr>
          <p:cNvSpPr>
            <a:spLocks noGrp="1"/>
          </p:cNvSpPr>
          <p:nvPr>
            <p:ph type="sub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A4522C00-F709-BCA6-A566-932C68FEC085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0" y="0"/>
            <a:ext cx="9139680" cy="6857640"/>
          </a:xfrm>
          <a:prstGeom prst="rect">
            <a:avLst/>
          </a:prstGeom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B92B6F3-27D6-FD4C-3BE4-1DA78E943FBC}"/>
              </a:ext>
            </a:extLst>
          </p:cNvPr>
          <p:cNvSpPr txBox="1"/>
          <p:nvPr/>
        </p:nvSpPr>
        <p:spPr>
          <a:xfrm>
            <a:off x="382555" y="1418400"/>
            <a:ext cx="8546841" cy="53245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lvl="0" indent="-571500">
              <a:buFont typeface="Wingdings" panose="05000000000000000000" pitchFamily="2" charset="2"/>
              <a:buChar char="§"/>
              <a:tabLst>
                <a:tab pos="457200" algn="l"/>
              </a:tabLst>
            </a:pPr>
            <a:r>
              <a:rPr lang="ru-RU" sz="4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Найдите корни урав­не­ния </a:t>
            </a:r>
          </a:p>
          <a:p>
            <a:pPr lvl="0">
              <a:tabLst>
                <a:tab pos="457200" algn="l"/>
              </a:tabLst>
            </a:pPr>
            <a:r>
              <a:rPr lang="ru-RU" sz="4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х</a:t>
            </a:r>
            <a:r>
              <a:rPr lang="ru-RU" sz="4400" baseline="30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ru-RU" sz="4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– 7</a:t>
            </a:r>
            <a:r>
              <a:rPr lang="ru-RU" sz="4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х</a:t>
            </a:r>
            <a:r>
              <a:rPr lang="ru-RU" sz="4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+5=0</a:t>
            </a:r>
            <a:endParaRPr lang="ru-RU" sz="4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571500" indent="-571500">
              <a:buFont typeface="Wingdings" panose="05000000000000000000" pitchFamily="2" charset="2"/>
              <a:buChar char="§"/>
            </a:pPr>
            <a:endParaRPr lang="ru-RU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71500" lvl="0" indent="-571500">
              <a:buFont typeface="Wingdings" panose="05000000000000000000" pitchFamily="2" charset="2"/>
              <a:buChar char="§"/>
              <a:tabLst>
                <a:tab pos="457200" algn="l"/>
              </a:tabLst>
            </a:pPr>
            <a:r>
              <a:rPr lang="ru-RU" sz="4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Решите урав­не­ние           </a:t>
            </a:r>
          </a:p>
          <a:p>
            <a:pPr lvl="0">
              <a:tabLst>
                <a:tab pos="457200" algn="l"/>
              </a:tabLst>
            </a:pPr>
            <a:r>
              <a:rPr lang="ru-RU" sz="4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</a:t>
            </a:r>
            <a:r>
              <a:rPr lang="ru-RU" sz="4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5</a:t>
            </a:r>
            <a:r>
              <a:rPr lang="ru-RU" sz="4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х</a:t>
            </a:r>
            <a:r>
              <a:rPr lang="ru-RU" sz="4400" baseline="30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ru-RU" sz="4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– 8</a:t>
            </a:r>
            <a:r>
              <a:rPr lang="ru-RU" sz="4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х</a:t>
            </a:r>
            <a:r>
              <a:rPr lang="ru-RU" sz="4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+3=0</a:t>
            </a:r>
            <a:endParaRPr lang="en-US" sz="44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>
              <a:tabLst>
                <a:tab pos="457200" algn="l"/>
              </a:tabLst>
            </a:pPr>
            <a:endParaRPr lang="en-US" sz="44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>
              <a:tabLst>
                <a:tab pos="457200" algn="l"/>
              </a:tabLst>
            </a:pPr>
            <a:endParaRPr lang="en-US" sz="44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>
              <a:tabLst>
                <a:tab pos="457200" algn="l"/>
              </a:tabLst>
            </a:pPr>
            <a:r>
              <a:rPr lang="ru-RU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Максимум: 6000 рублей</a:t>
            </a:r>
            <a:endParaRPr lang="ru-RU" sz="4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EC55EBA-0FE4-7C50-F765-B892DE781429}"/>
              </a:ext>
            </a:extLst>
          </p:cNvPr>
          <p:cNvSpPr txBox="1"/>
          <p:nvPr/>
        </p:nvSpPr>
        <p:spPr>
          <a:xfrm>
            <a:off x="606490" y="492057"/>
            <a:ext cx="843487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«ЗАДАНИЯ ДЛЯ ДИРЕКТОРОВ»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344691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112EC6-41B0-3A4A-42A8-3F98D63D05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5659468-12BD-A49E-EE65-E9A14E5D21A3}"/>
              </a:ext>
            </a:extLst>
          </p:cNvPr>
          <p:cNvSpPr>
            <a:spLocks noGrp="1"/>
          </p:cNvSpPr>
          <p:nvPr>
            <p:ph type="sub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A4522C00-F709-BCA6-A566-932C68FEC085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0" y="0"/>
            <a:ext cx="9139680" cy="6857640"/>
          </a:xfrm>
          <a:prstGeom prst="rect">
            <a:avLst/>
          </a:prstGeom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B92B6F3-27D6-FD4C-3BE4-1DA78E943FBC}"/>
                  </a:ext>
                </a:extLst>
              </p:cNvPr>
              <p:cNvSpPr txBox="1"/>
              <p:nvPr/>
            </p:nvSpPr>
            <p:spPr>
              <a:xfrm>
                <a:off x="457200" y="2256177"/>
                <a:ext cx="7987005" cy="262244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15000"/>
                  </a:lnSpc>
                  <a:spcAft>
                    <a:spcPts val="1000"/>
                  </a:spcAft>
                </a:pPr>
                <a:r>
                  <a:rPr lang="ru-RU" sz="4400" b="1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1 уравнение: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ru-RU" sz="44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х</m:t>
                        </m:r>
                      </m:e>
                      <m:sub>
                        <m:r>
                          <a:rPr lang="ru-RU" sz="44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sub>
                    </m:sSub>
                  </m:oMath>
                </a14:m>
                <a:r>
                  <a:rPr lang="ru-RU" sz="4400" b="1" dirty="0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=5;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sz="44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ru-RU" sz="44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 х</m:t>
                        </m:r>
                      </m:e>
                      <m:sub>
                        <m:r>
                          <a:rPr lang="ru-RU" sz="44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b>
                    </m:sSub>
                    <m:r>
                      <a:rPr lang="ru-RU" sz="4400" b="1" i="1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ru-RU" sz="4400" b="1" i="1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𝟐</m:t>
                    </m:r>
                  </m:oMath>
                </a14:m>
                <a:endParaRPr lang="ru-RU" sz="4400" b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15000"/>
                  </a:lnSpc>
                  <a:spcAft>
                    <a:spcPts val="1000"/>
                  </a:spcAft>
                </a:pPr>
                <a:r>
                  <a:rPr lang="ru-RU" sz="4400" b="1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2 уравнение: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ru-RU" sz="44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х</m:t>
                        </m:r>
                      </m:e>
                      <m:sub>
                        <m:r>
                          <a:rPr lang="ru-RU" sz="44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sub>
                    </m:sSub>
                  </m:oMath>
                </a14:m>
                <a:r>
                  <a:rPr lang="ru-RU" sz="4400" b="1" dirty="0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=1;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sz="44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ru-RU" sz="44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 х</m:t>
                        </m:r>
                      </m:e>
                      <m:sub>
                        <m:r>
                          <a:rPr lang="ru-RU" sz="44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b>
                    </m:sSub>
                    <m:r>
                      <a:rPr lang="ru-RU" sz="4400" b="1" i="1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ru-RU" sz="4400" b="1" i="1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𝟎</m:t>
                    </m:r>
                    <m:r>
                      <a:rPr lang="ru-RU" sz="4400" b="1" i="1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ru-RU" sz="4400" b="1" i="1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𝟔</m:t>
                    </m:r>
                  </m:oMath>
                </a14:m>
                <a:endParaRPr lang="ru-RU" sz="4400" b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ctr">
                  <a:lnSpc>
                    <a:spcPct val="115000"/>
                  </a:lnSpc>
                  <a:spcAft>
                    <a:spcPts val="1000"/>
                  </a:spcAft>
                </a:pPr>
                <a:r>
                  <a:rPr lang="ru-RU" sz="44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 </a:t>
                </a:r>
                <a:endParaRPr lang="ru-RU" sz="44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B92B6F3-27D6-FD4C-3BE4-1DA78E943F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2256177"/>
                <a:ext cx="7987005" cy="2622449"/>
              </a:xfrm>
              <a:prstGeom prst="rect">
                <a:avLst/>
              </a:prstGeom>
              <a:blipFill>
                <a:blip r:embed="rId3"/>
                <a:stretch>
                  <a:fillRect l="-3053" t="-3023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39679828-BF9D-6C19-E1C7-18F628CB2CEB}"/>
              </a:ext>
            </a:extLst>
          </p:cNvPr>
          <p:cNvSpPr txBox="1"/>
          <p:nvPr/>
        </p:nvSpPr>
        <p:spPr>
          <a:xfrm>
            <a:off x="2680212" y="492057"/>
            <a:ext cx="464664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ПРОВЕРКА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41815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112EC6-41B0-3A4A-42A8-3F98D63D05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5659468-12BD-A49E-EE65-E9A14E5D21A3}"/>
              </a:ext>
            </a:extLst>
          </p:cNvPr>
          <p:cNvSpPr>
            <a:spLocks noGrp="1"/>
          </p:cNvSpPr>
          <p:nvPr>
            <p:ph type="sub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A4522C00-F709-BCA6-A566-932C68FEC085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4320" y="360"/>
            <a:ext cx="9139680" cy="6857640"/>
          </a:xfrm>
          <a:prstGeom prst="rect">
            <a:avLst/>
          </a:prstGeom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4FD5576-C543-1622-18D3-08DB7FC6DEF4}"/>
              </a:ext>
            </a:extLst>
          </p:cNvPr>
          <p:cNvSpPr txBox="1"/>
          <p:nvPr/>
        </p:nvSpPr>
        <p:spPr>
          <a:xfrm>
            <a:off x="1202568" y="273600"/>
            <a:ext cx="739092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«ПОДСЧЕТ КАПИТАЛА»</a:t>
            </a:r>
            <a:endParaRPr lang="ru-RU" sz="4400" dirty="0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914EB3F-4060-FC55-AB25-829E20E3D8B2}"/>
              </a:ext>
            </a:extLst>
          </p:cNvPr>
          <p:cNvSpPr txBox="1"/>
          <p:nvPr/>
        </p:nvSpPr>
        <p:spPr>
          <a:xfrm>
            <a:off x="205273" y="2706077"/>
            <a:ext cx="8938727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800" dirty="0">
                <a:latin typeface="Times New Roman" pitchFamily="18" charset="0"/>
                <a:cs typeface="Times New Roman" pitchFamily="18" charset="0"/>
              </a:rPr>
              <a:t>14000 рублей и более        –  </a:t>
            </a:r>
            <a:r>
              <a:rPr lang="ru-RU" sz="4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«5»</a:t>
            </a:r>
            <a:br>
              <a:rPr lang="ru-RU" sz="4800" dirty="0">
                <a:latin typeface="Times New Roman" pitchFamily="18" charset="0"/>
                <a:cs typeface="Times New Roman" pitchFamily="18" charset="0"/>
              </a:rPr>
            </a:br>
            <a:r>
              <a:rPr lang="ru-RU" sz="4800" dirty="0">
                <a:latin typeface="Times New Roman" pitchFamily="18" charset="0"/>
                <a:cs typeface="Times New Roman" pitchFamily="18" charset="0"/>
              </a:rPr>
              <a:t>от 10000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800" dirty="0">
                <a:latin typeface="Times New Roman" pitchFamily="18" charset="0"/>
                <a:cs typeface="Times New Roman" pitchFamily="18" charset="0"/>
              </a:rPr>
              <a:t>рублей до 13000 –  </a:t>
            </a:r>
            <a:r>
              <a:rPr lang="ru-RU" sz="4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«4»</a:t>
            </a:r>
            <a:br>
              <a:rPr lang="ru-RU" sz="4800" dirty="0">
                <a:latin typeface="Times New Roman" pitchFamily="18" charset="0"/>
                <a:cs typeface="Times New Roman" pitchFamily="18" charset="0"/>
              </a:rPr>
            </a:br>
            <a:r>
              <a:rPr lang="ru-RU" sz="4800" dirty="0">
                <a:latin typeface="Times New Roman" pitchFamily="18" charset="0"/>
                <a:cs typeface="Times New Roman" pitchFamily="18" charset="0"/>
              </a:rPr>
              <a:t>от 6000 рублей до 10000   –  </a:t>
            </a:r>
            <a:r>
              <a:rPr lang="ru-RU" sz="4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«3»</a:t>
            </a:r>
            <a:endParaRPr lang="ru-RU" sz="4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90612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" name="Рисунок 4"/>
          <p:cNvPicPr/>
          <p:nvPr/>
        </p:nvPicPr>
        <p:blipFill>
          <a:blip r:embed="rId2"/>
          <a:stretch/>
        </p:blipFill>
        <p:spPr>
          <a:xfrm>
            <a:off x="4320" y="0"/>
            <a:ext cx="9139680" cy="6857640"/>
          </a:xfrm>
          <a:prstGeom prst="rect">
            <a:avLst/>
          </a:prstGeom>
          <a:ln>
            <a:noFill/>
          </a:ln>
        </p:spPr>
      </p:pic>
      <p:sp>
        <p:nvSpPr>
          <p:cNvPr id="88" name="CustomShape 1"/>
          <p:cNvSpPr/>
          <p:nvPr/>
        </p:nvSpPr>
        <p:spPr>
          <a:xfrm>
            <a:off x="2762280" y="407160"/>
            <a:ext cx="3619080" cy="639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/>
          <a:lstStyle/>
          <a:p>
            <a:pPr>
              <a:lnSpc>
                <a:spcPct val="100000"/>
              </a:lnSpc>
            </a:pPr>
            <a:endParaRPr lang="en-US" sz="3600" b="0" strike="noStrike" spc="-1" dirty="0">
              <a:latin typeface="Arial"/>
            </a:endParaRPr>
          </a:p>
        </p:txBody>
      </p:sp>
      <p:sp>
        <p:nvSpPr>
          <p:cNvPr id="89" name="CustomShape 2"/>
          <p:cNvSpPr/>
          <p:nvPr/>
        </p:nvSpPr>
        <p:spPr>
          <a:xfrm>
            <a:off x="1858680" y="1351800"/>
            <a:ext cx="2712960" cy="456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360">
              <a:lnSpc>
                <a:spcPct val="150000"/>
              </a:lnSpc>
              <a:buClr>
                <a:srgbClr val="000000"/>
              </a:buClr>
            </a:pPr>
            <a:endParaRPr lang="en-US" sz="2400" b="0" strike="noStrike" spc="-1" dirty="0">
              <a:latin typeface="Arial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C8B2E74-F229-C829-22DE-329CC0701A8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22" t="16579" r="8562" b="15043"/>
          <a:stretch/>
        </p:blipFill>
        <p:spPr>
          <a:xfrm>
            <a:off x="2894547" y="364008"/>
            <a:ext cx="5747429" cy="2256117"/>
          </a:xfrm>
          <a:prstGeom prst="rect">
            <a:avLst/>
          </a:prstGeom>
          <a:ln w="228600" cap="sq" cmpd="thickThin">
            <a:solidFill>
              <a:srgbClr val="0070C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5E13FEB-30F4-716D-0576-2D34A70306E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94" b="21349"/>
          <a:stretch/>
        </p:blipFill>
        <p:spPr>
          <a:xfrm>
            <a:off x="2819659" y="3488289"/>
            <a:ext cx="5789888" cy="2141563"/>
          </a:xfrm>
          <a:prstGeom prst="rect">
            <a:avLst/>
          </a:prstGeom>
          <a:ln w="228600" cap="sq" cmpd="thickThin">
            <a:solidFill>
              <a:srgbClr val="0070C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112EC6-41B0-3A4A-42A8-3F98D63D05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5659468-12BD-A49E-EE65-E9A14E5D21A3}"/>
              </a:ext>
            </a:extLst>
          </p:cNvPr>
          <p:cNvSpPr>
            <a:spLocks noGrp="1"/>
          </p:cNvSpPr>
          <p:nvPr>
            <p:ph type="sub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A4522C00-F709-BCA6-A566-932C68FEC085}"/>
              </a:ext>
            </a:extLst>
          </p:cNvPr>
          <p:cNvPicPr/>
          <p:nvPr/>
        </p:nvPicPr>
        <p:blipFill rotWithShape="1">
          <a:blip r:embed="rId2"/>
          <a:srcRect t="8708"/>
          <a:stretch/>
        </p:blipFill>
        <p:spPr>
          <a:xfrm>
            <a:off x="-1" y="0"/>
            <a:ext cx="9139680" cy="6781441"/>
          </a:xfrm>
          <a:prstGeom prst="rect">
            <a:avLst/>
          </a:prstGeom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7012649-CB03-9696-36ED-DA6B0270DB5E}"/>
              </a:ext>
            </a:extLst>
          </p:cNvPr>
          <p:cNvSpPr txBox="1"/>
          <p:nvPr/>
        </p:nvSpPr>
        <p:spPr>
          <a:xfrm>
            <a:off x="905069" y="76559"/>
            <a:ext cx="666205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ДОМАШНЕЕ ЗАДАНИЕ</a:t>
            </a:r>
            <a:endParaRPr lang="ru-RU" sz="4400" dirty="0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4A81B47-7A61-ABEA-D477-050AA82659D4}"/>
              </a:ext>
            </a:extLst>
          </p:cNvPr>
          <p:cNvSpPr txBox="1"/>
          <p:nvPr/>
        </p:nvSpPr>
        <p:spPr>
          <a:xfrm>
            <a:off x="64233" y="792452"/>
            <a:ext cx="9011212" cy="60939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 уровень </a:t>
            </a:r>
            <a:endParaRPr lang="ru-RU" sz="2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Решите задачу:  Принтер печатает одну страницу за 12 секунд. Сколько страниц можно напечатать на этом принтере за 8 минут?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ru-RU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Найдите значение выражения:     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ru-RU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 уровень</a:t>
            </a:r>
            <a:endParaRPr lang="ru-RU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Найдите корень уравнения 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Решите задачу: Число хвойных деревьев в парке относится к числу лиственных как 1:4. Сколько процентов деревьев в парке составляют лиственные?</a:t>
            </a:r>
          </a:p>
          <a:p>
            <a:pPr algn="ctr"/>
            <a:r>
              <a:rPr 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 уровень</a:t>
            </a:r>
            <a:endParaRPr lang="ru-RU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Найдите наибольшее значение х , удовлетворяющее системе неравенств</a:t>
            </a:r>
          </a:p>
          <a:p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ru-RU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Решите задачу: в среднем из 100 карманных фонариков, поступивших в продажу, восемь неисправных. Найдите  вероятность того, что выбранный наудачу в магазине фонарик окажется исправен.</a:t>
            </a:r>
          </a:p>
        </p:txBody>
      </p:sp>
      <p:pic>
        <p:nvPicPr>
          <p:cNvPr id="9" name="Рисунок 8" descr="https://oge.sdamgia.ru/formula/51/51d2346891ffa7a7452e292ce889d650p.png">
            <a:extLst>
              <a:ext uri="{FF2B5EF4-FFF2-40B4-BE49-F238E27FC236}">
                <a16:creationId xmlns:a16="http://schemas.microsoft.com/office/drawing/2014/main" id="{9A59ED04-EE84-C8CA-8D11-AFB1FE7E9925}"/>
              </a:ext>
            </a:extLst>
          </p:cNvPr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23522" y="2070353"/>
            <a:ext cx="720080" cy="6488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https://oge.sdamgia.ru/formula/2b/2b9b6639da518e0c5c795ebdd47ff841p.png">
            <a:extLst>
              <a:ext uri="{FF2B5EF4-FFF2-40B4-BE49-F238E27FC236}">
                <a16:creationId xmlns:a16="http://schemas.microsoft.com/office/drawing/2014/main" id="{4D11A665-9897-4596-2CC1-2B15D23437EA}"/>
              </a:ext>
            </a:extLst>
          </p:cNvPr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9286" y="3390720"/>
            <a:ext cx="2448272" cy="360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https://oge.sdamgia.ru/formula/bf/bf3a218c90a03e90889c2661d293b8a1p.png">
            <a:extLst>
              <a:ext uri="{FF2B5EF4-FFF2-40B4-BE49-F238E27FC236}">
                <a16:creationId xmlns:a16="http://schemas.microsoft.com/office/drawing/2014/main" id="{BE073D84-2452-AC63-2E20-3DA8FD3FE49D}"/>
              </a:ext>
            </a:extLst>
          </p:cNvPr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27558" y="5245507"/>
            <a:ext cx="1542281" cy="6869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7112721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img21.jpg">
            <a:extLst>
              <a:ext uri="{FF2B5EF4-FFF2-40B4-BE49-F238E27FC236}">
                <a16:creationId xmlns:a16="http://schemas.microsoft.com/office/drawing/2014/main" id="{F9896712-FC3D-519A-84A4-24051128197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83975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78778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B0CF3BB-F5B0-C1F9-07BB-4E14A23C0E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B6388DE-8067-48B2-7C66-A965184119BF}"/>
              </a:ext>
            </a:extLst>
          </p:cNvPr>
          <p:cNvSpPr>
            <a:spLocks noGrp="1"/>
          </p:cNvSpPr>
          <p:nvPr>
            <p:ph type="sub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3C002525-4E35-B234-42B3-6957EAED11DF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2160" y="0"/>
            <a:ext cx="9139680" cy="6857640"/>
          </a:xfrm>
          <a:prstGeom prst="rect">
            <a:avLst/>
          </a:prstGeom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96C3EFE-8B1B-E7AD-DD90-29B0DAE1A03B}"/>
              </a:ext>
            </a:extLst>
          </p:cNvPr>
          <p:cNvSpPr txBox="1"/>
          <p:nvPr/>
        </p:nvSpPr>
        <p:spPr>
          <a:xfrm>
            <a:off x="914761" y="273600"/>
            <a:ext cx="822923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«ПЕРВЫЙ КАПИТАЛ»</a:t>
            </a:r>
            <a:endParaRPr lang="ru-RU" sz="4800" dirty="0">
              <a:solidFill>
                <a:schemeClr val="bg1"/>
              </a:solidFill>
            </a:endParaRPr>
          </a:p>
        </p:txBody>
      </p:sp>
      <p:pic>
        <p:nvPicPr>
          <p:cNvPr id="9" name="Рисунок 8" descr="1692440.jpg">
            <a:extLst>
              <a:ext uri="{FF2B5EF4-FFF2-40B4-BE49-F238E27FC236}">
                <a16:creationId xmlns:a16="http://schemas.microsoft.com/office/drawing/2014/main" id="{FDB97D3D-4326-E2C9-3E4C-660E226D0BB5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17111" y="4066996"/>
            <a:ext cx="4896546" cy="28563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0405.jpg">
            <a:extLst>
              <a:ext uri="{FF2B5EF4-FFF2-40B4-BE49-F238E27FC236}">
                <a16:creationId xmlns:a16="http://schemas.microsoft.com/office/drawing/2014/main" id="{90275660-3178-6FCD-D562-A395028A4FB7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1418400"/>
            <a:ext cx="4968552" cy="33123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645384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28C1C77-3B68-FC25-4B7F-0D0AC0298B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7E91360-3B64-3C90-A322-BA89CB8144C6}"/>
              </a:ext>
            </a:extLst>
          </p:cNvPr>
          <p:cNvSpPr>
            <a:spLocks noGrp="1"/>
          </p:cNvSpPr>
          <p:nvPr>
            <p:ph type="sub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FC9B6944-D48F-58D3-3019-0E0E6C39B2AA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2160" y="0"/>
            <a:ext cx="9139680" cy="6857640"/>
          </a:xfrm>
          <a:prstGeom prst="rect">
            <a:avLst/>
          </a:prstGeom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DF6A180-AA28-48C8-BE8E-A25E629F27EB}"/>
                  </a:ext>
                </a:extLst>
              </p:cNvPr>
              <p:cNvSpPr txBox="1"/>
              <p:nvPr/>
            </p:nvSpPr>
            <p:spPr>
              <a:xfrm>
                <a:off x="303244" y="1276198"/>
                <a:ext cx="8383195" cy="540135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br>
                  <a:rPr lang="ru-RU" sz="4400" b="1" dirty="0">
                    <a:latin typeface="Times New Roman" panose="02020603050405020304" pitchFamily="18" charset="0"/>
                    <a:cs typeface="Times New Roman" pitchFamily="18" charset="0"/>
                  </a:rPr>
                </a:br>
                <a:r>
                  <a:rPr lang="ru-RU" sz="4400" b="1" dirty="0">
                    <a:latin typeface="Times New Roman" panose="02020603050405020304" pitchFamily="18" charset="0"/>
                    <a:cs typeface="Times New Roman" pitchFamily="18" charset="0"/>
                  </a:rPr>
                  <a:t>а) </a:t>
                </a:r>
                <a:r>
                  <a:rPr lang="ru-RU" sz="4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sz="4400" i="1" smtClean="0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ru-RU" sz="4400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ru-RU" sz="4400" i="0" smtClean="0">
                            <a:latin typeface="Cambria Math" panose="02040503050406030204" pitchFamily="18" charset="0"/>
                          </a:rPr>
                          <m:t>30</m:t>
                        </m:r>
                      </m:den>
                    </m:f>
                    <m:r>
                      <a:rPr lang="ru-RU" sz="4400" i="0" smtClean="0"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ru-RU" sz="4400" i="1" smtClean="0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ru-RU" sz="4400" i="0" smtClean="0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ru-RU" sz="4400" i="0" smtClean="0">
                            <a:latin typeface="Cambria Math" panose="02040503050406030204" pitchFamily="18" charset="0"/>
                          </a:rPr>
                          <m:t>20</m:t>
                        </m:r>
                      </m:den>
                    </m:f>
                  </m:oMath>
                </a14:m>
                <a:r>
                  <a:rPr lang="ru-RU" sz="4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)х6 =</a:t>
                </a:r>
                <a:br>
                  <a:rPr lang="ru-RU" sz="4400" b="1" dirty="0">
                    <a:latin typeface="Times New Roman" pitchFamily="18" charset="0"/>
                    <a:cs typeface="Times New Roman" pitchFamily="18" charset="0"/>
                  </a:rPr>
                </a:br>
                <a:br>
                  <a:rPr lang="ru-RU" sz="4400" b="1" dirty="0">
                    <a:latin typeface="Times New Roman" pitchFamily="18" charset="0"/>
                    <a:cs typeface="Times New Roman" pitchFamily="18" charset="0"/>
                  </a:rPr>
                </a:br>
                <a:r>
                  <a:rPr lang="ru-RU" sz="4400" b="1" dirty="0">
                    <a:latin typeface="Times New Roman" pitchFamily="18" charset="0"/>
                    <a:cs typeface="Times New Roman" pitchFamily="18" charset="0"/>
                  </a:rPr>
                  <a:t>б) </a:t>
                </a:r>
                <a:r>
                  <a:rPr lang="ru-RU" sz="4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sz="4400" i="1" dirty="0" smtClean="0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ru-RU" sz="4400" dirty="0" smtClean="0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ru-RU" sz="4400" i="0" dirty="0" smtClean="0">
                            <a:latin typeface="Cambria Math" panose="02040503050406030204" pitchFamily="18" charset="0"/>
                          </a:rPr>
                          <m:t>20</m:t>
                        </m:r>
                      </m:den>
                    </m:f>
                    <m:r>
                      <a:rPr lang="ru-RU" sz="4400" i="0" dirty="0" smtClean="0"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ru-RU" sz="4400" i="1" dirty="0" smtClean="0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ru-RU" sz="4400" i="0" dirty="0" smtClean="0">
                            <a:latin typeface="Cambria Math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lang="ru-RU" sz="4400" i="0" dirty="0" smtClean="0">
                            <a:latin typeface="Cambria Math" panose="02040503050406030204" pitchFamily="18" charset="0"/>
                          </a:rPr>
                          <m:t>30</m:t>
                        </m:r>
                      </m:den>
                    </m:f>
                  </m:oMath>
                </a14:m>
                <a:r>
                  <a:rPr lang="ru-RU" sz="4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)х15 = </a:t>
                </a:r>
                <a:br>
                  <a:rPr lang="ru-RU" sz="4400" b="1" dirty="0">
                    <a:latin typeface="Times New Roman" pitchFamily="18" charset="0"/>
                    <a:cs typeface="Times New Roman" pitchFamily="18" charset="0"/>
                  </a:rPr>
                </a:br>
                <a:endParaRPr lang="ru-RU" sz="4400" b="1" dirty="0">
                  <a:latin typeface="Times New Roman" pitchFamily="18" charset="0"/>
                  <a:cs typeface="Times New Roman" pitchFamily="18" charset="0"/>
                </a:endParaRPr>
              </a:p>
              <a:p>
                <a:br>
                  <a:rPr lang="ru-RU" sz="4400" b="1" dirty="0">
                    <a:latin typeface="Times New Roman" pitchFamily="18" charset="0"/>
                    <a:cs typeface="Times New Roman" pitchFamily="18" charset="0"/>
                  </a:rPr>
                </a:br>
                <a:r>
                  <a:rPr lang="ru-RU" sz="4400" b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Максимум: 2000 рублей</a:t>
                </a:r>
                <a:endParaRPr lang="ru-RU" sz="44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DF6A180-AA28-48C8-BE8E-A25E629F27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3244" y="1276198"/>
                <a:ext cx="8383195" cy="5401350"/>
              </a:xfrm>
              <a:prstGeom prst="rect">
                <a:avLst/>
              </a:prstGeom>
              <a:blipFill>
                <a:blip r:embed="rId3"/>
                <a:stretch>
                  <a:fillRect l="-2982" b="-4515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BDEF454C-0D2F-5401-3517-C12A615376CD}"/>
              </a:ext>
            </a:extLst>
          </p:cNvPr>
          <p:cNvSpPr txBox="1"/>
          <p:nvPr/>
        </p:nvSpPr>
        <p:spPr>
          <a:xfrm>
            <a:off x="303245" y="273600"/>
            <a:ext cx="856550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itchFamily="18" charset="0"/>
              </a:rPr>
              <a:t>Найдите значения выражений: </a:t>
            </a:r>
            <a:endParaRPr lang="ru-RU" sz="4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09589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4EB77C-5CB9-FCBC-EDC0-F78449AE56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3592F6B-F68F-038E-D3C0-F1430E12891D}"/>
              </a:ext>
            </a:extLst>
          </p:cNvPr>
          <p:cNvSpPr>
            <a:spLocks noGrp="1"/>
          </p:cNvSpPr>
          <p:nvPr>
            <p:ph type="sub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5240F06C-1B71-2509-DFE6-6251B018CD79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4320" y="360"/>
            <a:ext cx="9139680" cy="6857640"/>
          </a:xfrm>
          <a:prstGeom prst="rect">
            <a:avLst/>
          </a:prstGeom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F96A5C0-F584-FA9A-0872-A3F045A9BBD7}"/>
              </a:ext>
            </a:extLst>
          </p:cNvPr>
          <p:cNvSpPr txBox="1"/>
          <p:nvPr/>
        </p:nvSpPr>
        <p:spPr>
          <a:xfrm>
            <a:off x="2248498" y="2135452"/>
            <a:ext cx="4646644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7200" b="1" dirty="0">
                <a:latin typeface="Times New Roman" pitchFamily="18" charset="0"/>
                <a:cs typeface="Times New Roman" pitchFamily="18" charset="0"/>
              </a:rPr>
              <a:t>а) 1,1</a:t>
            </a:r>
            <a:br>
              <a:rPr lang="ru-RU" sz="72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7200" b="1" dirty="0">
                <a:latin typeface="Times New Roman" pitchFamily="18" charset="0"/>
                <a:cs typeface="Times New Roman" pitchFamily="18" charset="0"/>
              </a:rPr>
              <a:t>б) 5,75</a:t>
            </a:r>
            <a:endParaRPr lang="ru-RU" sz="7200" dirty="0"/>
          </a:p>
        </p:txBody>
      </p:sp>
    </p:spTree>
    <p:extLst>
      <p:ext uri="{BB962C8B-B14F-4D97-AF65-F5344CB8AC3E}">
        <p14:creationId xmlns:p14="http://schemas.microsoft.com/office/powerpoint/2010/main" val="39298248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8C2FD08-0858-99C7-0859-E7B0DC2A3E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17F717D-F4E1-0755-793C-40D502E5CEFA}"/>
              </a:ext>
            </a:extLst>
          </p:cNvPr>
          <p:cNvSpPr>
            <a:spLocks noGrp="1"/>
          </p:cNvSpPr>
          <p:nvPr>
            <p:ph type="sub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D05D44AD-525E-6910-4722-0983D0196865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0" y="7597"/>
            <a:ext cx="9139680" cy="6857640"/>
          </a:xfrm>
          <a:prstGeom prst="rect">
            <a:avLst/>
          </a:prstGeom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27F4775-C7D4-5B9A-3268-FB354B499943}"/>
              </a:ext>
            </a:extLst>
          </p:cNvPr>
          <p:cNvSpPr txBox="1"/>
          <p:nvPr/>
        </p:nvSpPr>
        <p:spPr>
          <a:xfrm>
            <a:off x="263762" y="-58200"/>
            <a:ext cx="861215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«ПРИУМНОЖЕНИЕ КАПИТАЛА»</a:t>
            </a:r>
            <a:endParaRPr lang="ru-RU" sz="4800" dirty="0">
              <a:solidFill>
                <a:schemeClr val="bg1"/>
              </a:solidFill>
            </a:endParaRPr>
          </a:p>
        </p:txBody>
      </p:sp>
      <p:pic>
        <p:nvPicPr>
          <p:cNvPr id="7" name="Рисунок 6" descr="determine-working-capital-needs_orig.jpg">
            <a:extLst>
              <a:ext uri="{FF2B5EF4-FFF2-40B4-BE49-F238E27FC236}">
                <a16:creationId xmlns:a16="http://schemas.microsoft.com/office/drawing/2014/main" id="{ABF262C1-57F4-6162-8C05-FDBCAC09A303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1367" y="1684403"/>
            <a:ext cx="8896945" cy="50004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564342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9761F4F-66B6-E5F7-72E8-D2B017D6BD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2A47905-4EE1-4682-4A51-859BC6B30CA3}"/>
              </a:ext>
            </a:extLst>
          </p:cNvPr>
          <p:cNvSpPr>
            <a:spLocks noGrp="1"/>
          </p:cNvSpPr>
          <p:nvPr>
            <p:ph type="sub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312A7B73-A139-1BBB-9EC5-AD6B2905DF1D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2160" y="0"/>
            <a:ext cx="9139680" cy="6857640"/>
          </a:xfrm>
          <a:prstGeom prst="rect">
            <a:avLst/>
          </a:prstGeom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F394A37-7919-7DC8-5145-12C767EEB419}"/>
              </a:ext>
            </a:extLst>
          </p:cNvPr>
          <p:cNvSpPr txBox="1"/>
          <p:nvPr/>
        </p:nvSpPr>
        <p:spPr>
          <a:xfrm>
            <a:off x="326571" y="1796147"/>
            <a:ext cx="7735078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br>
              <a:rPr lang="ru-RU" sz="44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4400" b="1" dirty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sz="4400" dirty="0">
                <a:latin typeface="Times New Roman" pitchFamily="18" charset="0"/>
                <a:cs typeface="Times New Roman" pitchFamily="18" charset="0"/>
              </a:rPr>
              <a:t>а) </a:t>
            </a:r>
            <a:r>
              <a:rPr lang="ru-RU" sz="4400" dirty="0"/>
              <a:t>-4 - 6х = 4х – 3</a:t>
            </a:r>
          </a:p>
          <a:p>
            <a:r>
              <a:rPr lang="ru-RU" sz="4400" dirty="0"/>
              <a:t> </a:t>
            </a:r>
            <a:br>
              <a:rPr lang="ru-RU" sz="4400" dirty="0">
                <a:latin typeface="Times New Roman" pitchFamily="18" charset="0"/>
                <a:cs typeface="Times New Roman" pitchFamily="18" charset="0"/>
              </a:rPr>
            </a:br>
            <a:r>
              <a:rPr lang="ru-RU" sz="4400" dirty="0">
                <a:latin typeface="Times New Roman" pitchFamily="18" charset="0"/>
                <a:cs typeface="Times New Roman" pitchFamily="18" charset="0"/>
              </a:rPr>
              <a:t>    б) </a:t>
            </a:r>
            <a:r>
              <a:rPr lang="ru-RU" sz="4400" dirty="0"/>
              <a:t>-1 - 3х = 2х + 1 </a:t>
            </a:r>
            <a:br>
              <a:rPr lang="ru-RU" sz="4400" b="1" dirty="0">
                <a:latin typeface="Times New Roman" pitchFamily="18" charset="0"/>
                <a:cs typeface="Times New Roman" pitchFamily="18" charset="0"/>
              </a:rPr>
            </a:br>
            <a:endParaRPr lang="ru-RU" sz="4400" b="1" dirty="0">
              <a:latin typeface="Times New Roman" pitchFamily="18" charset="0"/>
              <a:cs typeface="Times New Roman" pitchFamily="18" charset="0"/>
            </a:endParaRPr>
          </a:p>
          <a:p>
            <a:br>
              <a:rPr lang="ru-RU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Максимум: 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ru-RU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000 рублей</a:t>
            </a:r>
            <a:endParaRPr lang="ru-RU" sz="4400" dirty="0">
              <a:solidFill>
                <a:srgbClr val="FF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0572A23-98A4-86C0-CCBF-1DAFC786976F}"/>
              </a:ext>
            </a:extLst>
          </p:cNvPr>
          <p:cNvSpPr txBox="1"/>
          <p:nvPr/>
        </p:nvSpPr>
        <p:spPr>
          <a:xfrm>
            <a:off x="1660849" y="273600"/>
            <a:ext cx="613954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Решите уравнения: </a:t>
            </a:r>
            <a:endParaRPr lang="ru-RU" sz="4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44990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E3C146-4D15-329B-A713-9683453095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9AF68F3-6C56-AAAD-571C-92293BFFEC34}"/>
              </a:ext>
            </a:extLst>
          </p:cNvPr>
          <p:cNvSpPr>
            <a:spLocks noGrp="1"/>
          </p:cNvSpPr>
          <p:nvPr>
            <p:ph type="sub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C847D157-F51B-2EE6-783C-D0DB38357192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2160" y="0"/>
            <a:ext cx="9139680" cy="6857640"/>
          </a:xfrm>
          <a:prstGeom prst="rect">
            <a:avLst/>
          </a:prstGeom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A44313B-D1B7-EA30-269F-F8B3B462AB5E}"/>
              </a:ext>
            </a:extLst>
          </p:cNvPr>
          <p:cNvSpPr txBox="1"/>
          <p:nvPr/>
        </p:nvSpPr>
        <p:spPr>
          <a:xfrm>
            <a:off x="2323323" y="2629973"/>
            <a:ext cx="4646644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6600" b="1" dirty="0">
                <a:latin typeface="Times New Roman" pitchFamily="18" charset="0"/>
                <a:cs typeface="Times New Roman" pitchFamily="18" charset="0"/>
              </a:rPr>
              <a:t>а) х = -0,1  </a:t>
            </a:r>
            <a:br>
              <a:rPr lang="ru-RU" sz="66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6600" b="1" dirty="0">
                <a:latin typeface="Times New Roman" pitchFamily="18" charset="0"/>
                <a:cs typeface="Times New Roman" pitchFamily="18" charset="0"/>
              </a:rPr>
              <a:t>б) х = -0,4</a:t>
            </a:r>
            <a:endParaRPr lang="ru-RU" sz="6600" dirty="0"/>
          </a:p>
        </p:txBody>
      </p:sp>
    </p:spTree>
    <p:extLst>
      <p:ext uri="{BB962C8B-B14F-4D97-AF65-F5344CB8AC3E}">
        <p14:creationId xmlns:p14="http://schemas.microsoft.com/office/powerpoint/2010/main" val="7460100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4ABC0F7-BBE9-D31E-3622-286F4A61A4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B4FD659-D97E-34D7-5107-CAF14F3A92D2}"/>
              </a:ext>
            </a:extLst>
          </p:cNvPr>
          <p:cNvSpPr>
            <a:spLocks noGrp="1"/>
          </p:cNvSpPr>
          <p:nvPr>
            <p:ph type="sub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3C719E59-EF46-88F1-9BEF-D42E77C37D67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2160" y="0"/>
            <a:ext cx="9139680" cy="6857640"/>
          </a:xfrm>
          <a:prstGeom prst="rect">
            <a:avLst/>
          </a:prstGeom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7B37F06-BC72-86EA-6F57-89B97329FD6D}"/>
              </a:ext>
            </a:extLst>
          </p:cNvPr>
          <p:cNvSpPr txBox="1"/>
          <p:nvPr/>
        </p:nvSpPr>
        <p:spPr>
          <a:xfrm>
            <a:off x="149290" y="87480"/>
            <a:ext cx="899471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«ПРОВЕРКА НАЧИСЛЕНИЙ ЗАРАБОТНОЙ ПЛАТЫ»</a:t>
            </a:r>
            <a:endParaRPr lang="ru-RU" sz="3600" dirty="0">
              <a:solidFill>
                <a:schemeClr val="bg1"/>
              </a:solidFill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801F723-7D51-4F8D-69D3-BE5A53E9F8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1418400"/>
            <a:ext cx="4753556" cy="3569478"/>
          </a:xfrm>
          <a:prstGeom prst="rect">
            <a:avLst/>
          </a:prstGeom>
        </p:spPr>
      </p:pic>
      <p:pic>
        <p:nvPicPr>
          <p:cNvPr id="8" name="Рисунок 7" descr="787615eadba8de139feb96560b695e4c.jpg">
            <a:extLst>
              <a:ext uri="{FF2B5EF4-FFF2-40B4-BE49-F238E27FC236}">
                <a16:creationId xmlns:a16="http://schemas.microsoft.com/office/drawing/2014/main" id="{FF1566D5-CE41-6700-4FB8-8D0978C010AF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51036" y="3845576"/>
            <a:ext cx="4390444" cy="29249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3073588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862</TotalTime>
  <Words>560</Words>
  <Application>Microsoft Office PowerPoint</Application>
  <PresentationFormat>Экран (4:3)</PresentationFormat>
  <Paragraphs>64</Paragraphs>
  <Slides>21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8" baseType="lpstr">
      <vt:lpstr>Arial</vt:lpstr>
      <vt:lpstr>Calibri</vt:lpstr>
      <vt:lpstr>Cambria Math</vt:lpstr>
      <vt:lpstr>Symbol</vt:lpstr>
      <vt:lpstr>Times New Roman</vt:lpstr>
      <vt:lpstr>Wingdings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subject/>
  <dc:creator>Михаил Горяйнов</dc:creator>
  <dc:description/>
  <cp:lastModifiedBy>Анна Конинина</cp:lastModifiedBy>
  <cp:revision>31</cp:revision>
  <cp:lastPrinted>2022-12-11T14:48:11Z</cp:lastPrinted>
  <dcterms:created xsi:type="dcterms:W3CDTF">2013-11-19T05:52:05Z</dcterms:created>
  <dcterms:modified xsi:type="dcterms:W3CDTF">2022-12-14T02:41:56Z</dcterms:modified>
  <dc:language>en-US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15.0000</vt:lpwstr>
  </property>
  <property fmtid="{D5CDD505-2E9C-101B-9397-08002B2CF9AE}" pid="3" name="Company">
    <vt:lpwstr>SPecialiST RePack</vt:lpwstr>
  </property>
  <property fmtid="{D5CDD505-2E9C-101B-9397-08002B2CF9AE}" pid="4" name="HiddenSlides">
    <vt:i4>0</vt:i4>
  </property>
  <property fmtid="{D5CDD505-2E9C-101B-9397-08002B2CF9AE}" pid="5" name="HyperlinksChanged">
    <vt:bool>false</vt:bool>
  </property>
  <property fmtid="{D5CDD505-2E9C-101B-9397-08002B2CF9AE}" pid="6" name="LinksUpToDate">
    <vt:bool>false</vt:bool>
  </property>
  <property fmtid="{D5CDD505-2E9C-101B-9397-08002B2CF9AE}" pid="7" name="MMClips">
    <vt:i4>0</vt:i4>
  </property>
  <property fmtid="{D5CDD505-2E9C-101B-9397-08002B2CF9AE}" pid="8" name="Notes">
    <vt:i4>0</vt:i4>
  </property>
  <property fmtid="{D5CDD505-2E9C-101B-9397-08002B2CF9AE}" pid="9" name="PresentationFormat">
    <vt:lpwstr>Экран (4:3)</vt:lpwstr>
  </property>
  <property fmtid="{D5CDD505-2E9C-101B-9397-08002B2CF9AE}" pid="10" name="ScaleCrop">
    <vt:bool>false</vt:bool>
  </property>
  <property fmtid="{D5CDD505-2E9C-101B-9397-08002B2CF9AE}" pid="11" name="ShareDoc">
    <vt:bool>false</vt:bool>
  </property>
  <property fmtid="{D5CDD505-2E9C-101B-9397-08002B2CF9AE}" pid="12" name="Slides">
    <vt:i4>4</vt:i4>
  </property>
</Properties>
</file>