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71" r:id="rId3"/>
    <p:sldId id="275" r:id="rId4"/>
    <p:sldId id="276" r:id="rId5"/>
    <p:sldId id="272" r:id="rId6"/>
    <p:sldId id="273" r:id="rId7"/>
    <p:sldId id="274" r:id="rId8"/>
    <p:sldId id="257" r:id="rId9"/>
    <p:sldId id="258" r:id="rId10"/>
    <p:sldId id="259" r:id="rId11"/>
    <p:sldId id="260" r:id="rId12"/>
    <p:sldId id="261" r:id="rId13"/>
    <p:sldId id="262" r:id="rId14"/>
    <p:sldId id="264" r:id="rId15"/>
    <p:sldId id="263" r:id="rId16"/>
    <p:sldId id="265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A33AE2-1BEC-41E3-BEB8-488842B5D49B}" type="datetimeFigureOut">
              <a:rPr lang="ru-RU" smtClean="0"/>
              <a:pPr/>
              <a:t>18.08.2021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37C281-29C2-49A1-841D-3119B8267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no.mgpu.ru/wp-content/uploads/2020/01/funkts-gramotnost-2Montazhnaya-oblast-1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ino.mgpu.ru/wp-content/uploads/2020/01/funkts-gramotnostMontazhnaya-oblast-1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866876-8540-4609-A6E5-D300DB3D6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Функциональная грамотность на уроках географии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03FA1D-65BC-48B0-88F2-A36BF282E3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Составила: Матвеева Ю.В.</a:t>
            </a:r>
          </a:p>
        </p:txBody>
      </p:sp>
    </p:spTree>
    <p:extLst>
      <p:ext uri="{BB962C8B-B14F-4D97-AF65-F5344CB8AC3E}">
        <p14:creationId xmlns:p14="http://schemas.microsoft.com/office/powerpoint/2010/main" val="358222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32859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Участок, подходящий для тренировок школьной горнолыжной секции</a:t>
            </a:r>
          </a:p>
          <a:p>
            <a:r>
              <a:rPr lang="en-US" dirty="0"/>
              <a:t>A</a:t>
            </a:r>
            <a:r>
              <a:rPr lang="ru-RU" dirty="0"/>
              <a:t>)1</a:t>
            </a:r>
          </a:p>
          <a:p>
            <a:r>
              <a:rPr lang="en-US" dirty="0"/>
              <a:t>B</a:t>
            </a:r>
            <a:r>
              <a:rPr lang="ru-RU" dirty="0"/>
              <a:t>)2</a:t>
            </a:r>
          </a:p>
          <a:p>
            <a:r>
              <a:rPr lang="en-US" dirty="0"/>
              <a:t>C</a:t>
            </a:r>
            <a:r>
              <a:rPr lang="ru-RU" dirty="0"/>
              <a:t>)3</a:t>
            </a:r>
          </a:p>
          <a:p>
            <a:r>
              <a:rPr lang="en-US" dirty="0"/>
              <a:t>D</a:t>
            </a:r>
            <a:r>
              <a:rPr lang="ru-RU" dirty="0"/>
              <a:t>)4</a:t>
            </a:r>
          </a:p>
          <a:p>
            <a:r>
              <a:rPr lang="en-US" dirty="0"/>
              <a:t>E</a:t>
            </a:r>
            <a:r>
              <a:rPr lang="ru-RU" dirty="0"/>
              <a:t>)5</a:t>
            </a:r>
          </a:p>
          <a:p>
            <a:r>
              <a:rPr lang="ru-RU" dirty="0"/>
              <a:t>{Правильный ответ}=</a:t>
            </a:r>
            <a:r>
              <a:rPr lang="en-US" dirty="0"/>
              <a:t>D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Задание на анализ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060848"/>
            <a:ext cx="4552950" cy="4048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494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4006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u="sng" dirty="0"/>
              <a:t>Верным будет утверждение</a:t>
            </a:r>
            <a:r>
              <a:rPr lang="ru-RU" dirty="0"/>
              <a:t>:</a:t>
            </a:r>
          </a:p>
          <a:p>
            <a:pPr marL="109728" indent="0">
              <a:buNone/>
            </a:pPr>
            <a:r>
              <a:rPr lang="en-US" sz="2400" dirty="0"/>
              <a:t>A</a:t>
            </a:r>
            <a:r>
              <a:rPr lang="ru-RU" sz="2400" dirty="0"/>
              <a:t>) в точке В наиболее низкая температура воздуха в течение года</a:t>
            </a:r>
          </a:p>
          <a:p>
            <a:pPr marL="109728" indent="0">
              <a:buNone/>
            </a:pPr>
            <a:r>
              <a:rPr lang="en-US" sz="2400" dirty="0"/>
              <a:t>B</a:t>
            </a:r>
            <a:r>
              <a:rPr lang="ru-RU" sz="2400" dirty="0"/>
              <a:t>) точка А находится ближе других к экватору</a:t>
            </a:r>
          </a:p>
          <a:p>
            <a:pPr marL="109728" indent="0">
              <a:buNone/>
            </a:pPr>
            <a:r>
              <a:rPr lang="en-US" sz="2400" dirty="0"/>
              <a:t>C</a:t>
            </a:r>
            <a:r>
              <a:rPr lang="ru-RU" sz="2400" dirty="0"/>
              <a:t>) точка </a:t>
            </a:r>
            <a:r>
              <a:rPr lang="en-US" sz="2400" dirty="0"/>
              <a:t>D </a:t>
            </a:r>
            <a:r>
              <a:rPr lang="ru-RU" sz="2400" dirty="0"/>
              <a:t>расположена на западе материка</a:t>
            </a:r>
          </a:p>
          <a:p>
            <a:pPr marL="109728" indent="0">
              <a:buNone/>
            </a:pPr>
            <a:r>
              <a:rPr lang="en-US" sz="2400" dirty="0"/>
              <a:t>D</a:t>
            </a:r>
            <a:r>
              <a:rPr lang="ru-RU" sz="2400" dirty="0"/>
              <a:t>) в точке В наиболее высокая </a:t>
            </a:r>
          </a:p>
          <a:p>
            <a:pPr marL="109728" indent="0">
              <a:buNone/>
            </a:pPr>
            <a:r>
              <a:rPr lang="ru-RU" sz="2400" dirty="0"/>
              <a:t>температура в течение года</a:t>
            </a:r>
          </a:p>
          <a:p>
            <a:pPr marL="109728" indent="0">
              <a:buNone/>
            </a:pPr>
            <a:r>
              <a:rPr lang="en-US" sz="2400" dirty="0"/>
              <a:t>E</a:t>
            </a:r>
            <a:r>
              <a:rPr lang="ru-RU" sz="2400" dirty="0"/>
              <a:t>) точка С находится в </a:t>
            </a:r>
          </a:p>
          <a:p>
            <a:pPr marL="109728" indent="0">
              <a:buNone/>
            </a:pPr>
            <a:r>
              <a:rPr lang="ru-RU" sz="2400" dirty="0"/>
              <a:t>тропическом климатическом </a:t>
            </a:r>
          </a:p>
          <a:p>
            <a:pPr marL="109728" indent="0">
              <a:buNone/>
            </a:pPr>
            <a:r>
              <a:rPr lang="ru-RU" sz="2400" dirty="0"/>
              <a:t>поясе</a:t>
            </a:r>
          </a:p>
          <a:p>
            <a:pPr marL="109728" indent="0">
              <a:buNone/>
            </a:pPr>
            <a:r>
              <a:rPr lang="ru-RU" dirty="0"/>
              <a:t>       {Правильный ответ}=</a:t>
            </a:r>
            <a:r>
              <a:rPr lang="en-US" dirty="0"/>
              <a:t>A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Задание на анализ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428999"/>
            <a:ext cx="3590925" cy="3267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4734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/>
              <a:t>Учащиеся во время экскурсии сделали зарисовку залегания горных пород на обрыве у берега реки. В каком случае горные породы указаны в порядке убывания их возраста (от старого до молодого)</a:t>
            </a:r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В-А-Б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А-Б-В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Б-А-В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А-В-Б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В-Б-А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E</a:t>
            </a: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Задание на соответствие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80928"/>
            <a:ext cx="5184576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637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бутылке, выловленной в океане, было обнаружено поврежденное водой письмо. Какая из цифр не может быть использована для восстановления части записи: «…..</a:t>
            </a:r>
            <a:r>
              <a:rPr lang="ru-RU" dirty="0" err="1"/>
              <a:t>с.ш</a:t>
            </a:r>
            <a:r>
              <a:rPr lang="ru-RU" dirty="0"/>
              <a:t>. и 1  </a:t>
            </a:r>
            <a:r>
              <a:rPr lang="ru-RU" dirty="0" err="1"/>
              <a:t>з.д</a:t>
            </a:r>
            <a:r>
              <a:rPr lang="ru-RU" dirty="0"/>
              <a:t>.»</a:t>
            </a:r>
          </a:p>
          <a:p>
            <a:endParaRPr lang="ru-RU" dirty="0"/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55 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107 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12 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78 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0 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B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Ситуация</a:t>
            </a:r>
          </a:p>
        </p:txBody>
      </p:sp>
    </p:spTree>
    <p:extLst>
      <p:ext uri="{BB962C8B-B14F-4D97-AF65-F5344CB8AC3E}">
        <p14:creationId xmlns:p14="http://schemas.microsoft.com/office/powerpoint/2010/main" val="3726084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ru-RU" dirty="0"/>
              <a:t>Какую культуру нужно вырастить фермеру, чтобы на вашем столе появилась пшенная каша</a:t>
            </a:r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гречиха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ячмень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просо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пшеница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рис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C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Ситуация</a:t>
            </a:r>
          </a:p>
        </p:txBody>
      </p:sp>
    </p:spTree>
    <p:extLst>
      <p:ext uri="{BB962C8B-B14F-4D97-AF65-F5344CB8AC3E}">
        <p14:creationId xmlns:p14="http://schemas.microsoft.com/office/powerpoint/2010/main" val="500365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При наступлении какого природного явления актуальны такие рекомендации</a:t>
            </a:r>
          </a:p>
          <a:p>
            <a:pPr marL="109728" indent="0">
              <a:buNone/>
            </a:pPr>
            <a:r>
              <a:rPr lang="ru-RU" dirty="0"/>
              <a:t>Национального бюро США: «Если Вы не дома и вблизи нет никакого укрытия – ложитесь ничком в любую ближайшую канаву, закройте голову руками; если Вы в машине или тракторе – не пытайтесь бежать, выскакивайте из кабины и ложитесь в канаву; стойте подальше от окон, дверей и наружных стен дома, спрячьтесь в подвал; покиньте передвижные домики и найдите более надежное укрытие. В этот момент мало что можно сделать для спасения имущества, но, соблюдая эти рекомендации, можно существенно снизить риск ранения или гибели».</a:t>
            </a:r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Самум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Цунами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Торнадо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Наводнение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Гололед</a:t>
            </a:r>
          </a:p>
          <a:p>
            <a:pPr marL="109728" indent="0">
              <a:buNone/>
            </a:pPr>
            <a:r>
              <a:rPr lang="ru-RU" dirty="0"/>
              <a:t>                     {Правильный ответ}=</a:t>
            </a:r>
            <a:r>
              <a:rPr lang="en-US" dirty="0"/>
              <a:t>C</a:t>
            </a:r>
            <a:endParaRPr lang="ru-RU" dirty="0"/>
          </a:p>
          <a:p>
            <a:pPr marL="109728" indent="0">
              <a:buNone/>
            </a:pPr>
            <a:r>
              <a:rPr lang="ru-RU" dirty="0"/>
              <a:t>                   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Работа с текстом</a:t>
            </a:r>
          </a:p>
        </p:txBody>
      </p:sp>
    </p:spTree>
    <p:extLst>
      <p:ext uri="{BB962C8B-B14F-4D97-AF65-F5344CB8AC3E}">
        <p14:creationId xmlns:p14="http://schemas.microsoft.com/office/powerpoint/2010/main" val="778862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dirty="0"/>
              <a:t>«Вся страна – это только река,</a:t>
            </a:r>
          </a:p>
          <a:p>
            <a:pPr marL="109728" indent="0">
              <a:buNone/>
            </a:pPr>
            <a:r>
              <a:rPr lang="ru-RU" dirty="0"/>
              <a:t>Окаймленная рамкой зеленой,</a:t>
            </a:r>
          </a:p>
          <a:p>
            <a:pPr marL="109728" indent="0">
              <a:buNone/>
            </a:pPr>
            <a:r>
              <a:rPr lang="ru-RU" dirty="0"/>
              <a:t>И другой, золотой, из песка.»</a:t>
            </a:r>
          </a:p>
          <a:p>
            <a:pPr marL="109728" indent="0">
              <a:buNone/>
            </a:pPr>
            <a:r>
              <a:rPr lang="ru-RU" dirty="0"/>
              <a:t>О какой стране идет речь в стихах </a:t>
            </a:r>
            <a:r>
              <a:rPr lang="ru-RU" dirty="0" err="1"/>
              <a:t>Н.Гумилева</a:t>
            </a:r>
            <a:endParaRPr lang="ru-RU" dirty="0"/>
          </a:p>
          <a:p>
            <a:pPr marL="109728" indent="0">
              <a:buNone/>
            </a:pPr>
            <a:r>
              <a:rPr lang="ru-RU" dirty="0"/>
              <a:t>	</a:t>
            </a:r>
            <a:r>
              <a:rPr lang="en-US" dirty="0"/>
              <a:t>A</a:t>
            </a:r>
            <a:r>
              <a:rPr lang="ru-RU" dirty="0"/>
              <a:t>) Индия</a:t>
            </a:r>
          </a:p>
          <a:p>
            <a:pPr marL="109728" indent="0">
              <a:buNone/>
            </a:pPr>
            <a:r>
              <a:rPr lang="ru-RU" dirty="0"/>
              <a:t>	</a:t>
            </a:r>
            <a:r>
              <a:rPr lang="en-US" dirty="0"/>
              <a:t>B</a:t>
            </a:r>
            <a:r>
              <a:rPr lang="ru-RU" dirty="0"/>
              <a:t>) Египет</a:t>
            </a:r>
          </a:p>
          <a:p>
            <a:pPr marL="109728" indent="0">
              <a:buNone/>
            </a:pPr>
            <a:r>
              <a:rPr lang="ru-RU" dirty="0"/>
              <a:t>	</a:t>
            </a:r>
            <a:r>
              <a:rPr lang="en-US" dirty="0"/>
              <a:t>C</a:t>
            </a:r>
            <a:r>
              <a:rPr lang="ru-RU" dirty="0"/>
              <a:t>) Россия</a:t>
            </a:r>
          </a:p>
          <a:p>
            <a:pPr marL="109728" indent="0">
              <a:buNone/>
            </a:pPr>
            <a:r>
              <a:rPr lang="ru-RU" dirty="0"/>
              <a:t>	</a:t>
            </a:r>
            <a:r>
              <a:rPr lang="en-US" dirty="0"/>
              <a:t>D</a:t>
            </a:r>
            <a:r>
              <a:rPr lang="ru-RU" dirty="0"/>
              <a:t>) Китай</a:t>
            </a:r>
          </a:p>
          <a:p>
            <a:pPr marL="109728" indent="0">
              <a:buNone/>
            </a:pPr>
            <a:r>
              <a:rPr lang="ru-RU" dirty="0"/>
              <a:t>	</a:t>
            </a:r>
            <a:r>
              <a:rPr lang="en-US" dirty="0"/>
              <a:t>E</a:t>
            </a:r>
            <a:r>
              <a:rPr lang="ru-RU" dirty="0"/>
              <a:t>) Бразилия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B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Метапредметное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задание</a:t>
            </a:r>
          </a:p>
        </p:txBody>
      </p:sp>
    </p:spTree>
    <p:extLst>
      <p:ext uri="{BB962C8B-B14F-4D97-AF65-F5344CB8AC3E}">
        <p14:creationId xmlns:p14="http://schemas.microsoft.com/office/powerpoint/2010/main" val="4020147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96752"/>
            <a:ext cx="8712968" cy="4810539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Придя из школы, семиклассник Канат обнаружил на компьютере оставленный старшей сестрой незакрытый файл. Вспомнив урок географии, который был в тот день последним, он без труда заполнил таблицу:</a:t>
            </a:r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</a:t>
            </a:r>
            <a:r>
              <a:rPr lang="ru-RU" dirty="0" err="1"/>
              <a:t>Тубкаль</a:t>
            </a:r>
            <a:r>
              <a:rPr lang="ru-RU" dirty="0"/>
              <a:t>, 3816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</a:t>
            </a:r>
            <a:r>
              <a:rPr lang="ru-RU" dirty="0" err="1"/>
              <a:t>Орисаба</a:t>
            </a:r>
            <a:r>
              <a:rPr lang="ru-RU" dirty="0"/>
              <a:t>, 7302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Эребус, 4218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Монблан, 6405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Джомолунгма, 5895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E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Задание на синтез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52700"/>
              </p:ext>
            </p:extLst>
          </p:nvPr>
        </p:nvGraphicFramePr>
        <p:xfrm>
          <a:off x="4139951" y="2996952"/>
          <a:ext cx="4663064" cy="2664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6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Африка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Килиманджаро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Евразия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8848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19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Северная Америка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Денали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Аконкагуа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6960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Австралия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Косцюшко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705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27CE26DD-C775-41AE-B312-4179B3FDF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это</a:t>
            </a:r>
            <a:r>
              <a:rPr lang="ru-RU" dirty="0"/>
              <a:t> 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отношений. </a:t>
            </a:r>
          </a:p>
          <a:p>
            <a:r>
              <a:rPr lang="ru-RU" dirty="0"/>
              <a:t>Такое </a:t>
            </a:r>
            <a:r>
              <a:rPr lang="ru-RU" b="1" dirty="0"/>
              <a:t>определение</a:t>
            </a:r>
            <a:r>
              <a:rPr lang="ru-RU" dirty="0"/>
              <a:t> очень созвучно тому, которое используется в Программе международного сравнительного исследования PISА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ACD6FC5-4777-4338-A768-CFC7D46E2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Функциональная 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136968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E055FC90-912F-4623-B507-D83E50FA0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первые употреблено на Всемирном конгрессе министров просвещения в Тегеране в 1965 году, и тогда под функциональной грамотностью подразумевалась «совокупность умений читать и писать для использования в повседневной жизни и решения житейских проблем</a:t>
            </a:r>
          </a:p>
          <a:p>
            <a:r>
              <a:rPr lang="ru-RU" dirty="0"/>
              <a:t> в 1978 ЮНЕСКО перерабатывает это понятие, дополняя его: «функционально грамотным считается только тот, кто может принимать участие во всех видах деятельности, в которых грамотность необходима для эффективного функционирования его группы и которые дают ему также возможность продолжать пользоваться чтением, письмом и счётом для своего собственного развития и для дальнейшего развития общины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DE81C34-0DD9-45A2-A1CD-DA25EC5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20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5D42AAA-867A-45D6-B61A-435009ED0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В 1990г ЮНЕСКО проводит Международный год грамотности, а Организация Объединенных Наций объявила Десятилетие грамотности в самой широкой интерпретации данного понятия с 2002 по 2012 гг., в декларации этого всемирного события функциональная грамотность становится больше, чем просто базовая грамотность: теперь это «…полноценно и эффективно функционировать как члены сообщества, родители, граждане и работники».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A2514C7-0CA3-4F15-87AE-65785395A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8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5FEE008-E5DB-45D1-BE5C-351DF9641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Функциональная грамотность</a:t>
            </a:r>
          </a:p>
        </p:txBody>
      </p:sp>
      <p:pic>
        <p:nvPicPr>
          <p:cNvPr id="4" name="Объект 3" descr="функциональная грамотность">
            <a:hlinkClick r:id="rId2"/>
            <a:extLst>
              <a:ext uri="{FF2B5EF4-FFF2-40B4-BE49-F238E27FC236}">
                <a16:creationId xmlns:a16="http://schemas.microsoft.com/office/drawing/2014/main" id="{0F77B314-9FE7-4A1D-B2F8-F50E9FA10835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6" b="12414"/>
          <a:stretch/>
        </p:blipFill>
        <p:spPr bwMode="auto">
          <a:xfrm>
            <a:off x="1475656" y="1556792"/>
            <a:ext cx="6048672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52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EBA7BEE-3D54-40CF-ACBA-D18DB8CE8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Функциональная грамотность</a:t>
            </a:r>
          </a:p>
        </p:txBody>
      </p:sp>
      <p:pic>
        <p:nvPicPr>
          <p:cNvPr id="4" name="Объект 3" descr="функциональная грамотность">
            <a:hlinkClick r:id="rId2"/>
            <a:extLst>
              <a:ext uri="{FF2B5EF4-FFF2-40B4-BE49-F238E27FC236}">
                <a16:creationId xmlns:a16="http://schemas.microsoft.com/office/drawing/2014/main" id="{1C20C95D-0997-4229-BC65-54FBC3DF2DA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9" t="4876" r="6606" b="9890"/>
          <a:stretch/>
        </p:blipFill>
        <p:spPr bwMode="auto">
          <a:xfrm>
            <a:off x="1043608" y="1484784"/>
            <a:ext cx="6768751" cy="49721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552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020CE7E-6E75-4397-AABD-EF98BFEEB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Задания на функциональную грамотность</a:t>
            </a: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08E19CB-8722-489B-9C36-DE6ED157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19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0767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Задание на применение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43608" y="5949280"/>
            <a:ext cx="6768752" cy="576064"/>
          </a:xfrm>
        </p:spPr>
        <p:txBody>
          <a:bodyPr>
            <a:normAutofit/>
          </a:bodyPr>
          <a:lstStyle/>
          <a:p>
            <a:r>
              <a:rPr lang="en-US" dirty="0"/>
              <a:t>       </a:t>
            </a:r>
            <a:r>
              <a:rPr lang="ru-RU" dirty="0"/>
              <a:t>Функциональная грамотность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196752"/>
            <a:ext cx="4546848" cy="4680520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/>
              <a:t>В диаграмме численности населения Земли темным цветом выделена доля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Северной Америки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Азии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Латинской Америки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Европы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Африки</a:t>
            </a:r>
          </a:p>
          <a:p>
            <a:pPr marL="109728" indent="0">
              <a:buNone/>
            </a:pPr>
            <a:r>
              <a:rPr lang="ru-RU" dirty="0"/>
              <a:t>{Правильный ответ}=</a:t>
            </a:r>
            <a:r>
              <a:rPr lang="en-US" dirty="0"/>
              <a:t>B</a:t>
            </a:r>
            <a:endParaRPr lang="ru-RU" dirty="0"/>
          </a:p>
          <a:p>
            <a:pPr marL="109728" indent="0">
              <a:buNone/>
            </a:pPr>
            <a:r>
              <a:rPr lang="ru-RU" dirty="0"/>
              <a:t>{Сложность}=С</a:t>
            </a:r>
          </a:p>
          <a:p>
            <a:pPr marL="109728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5436096" y="908720"/>
            <a:ext cx="3250704" cy="46085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Доля Азии в численности населения Земли составляет: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en-US" dirty="0"/>
              <a:t>A</a:t>
            </a:r>
            <a:r>
              <a:rPr lang="ru-RU" dirty="0"/>
              <a:t>)  20%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ru-RU" dirty="0"/>
              <a:t>)  30%</a:t>
            </a:r>
          </a:p>
          <a:p>
            <a:pPr marL="109728" indent="0">
              <a:buNone/>
            </a:pPr>
            <a:r>
              <a:rPr lang="en-US" dirty="0"/>
              <a:t>C</a:t>
            </a:r>
            <a:r>
              <a:rPr lang="ru-RU" dirty="0"/>
              <a:t>)  40%</a:t>
            </a:r>
          </a:p>
          <a:p>
            <a:pPr marL="109728" indent="0">
              <a:buNone/>
            </a:pPr>
            <a:r>
              <a:rPr lang="en-US" dirty="0"/>
              <a:t>D</a:t>
            </a:r>
            <a:r>
              <a:rPr lang="ru-RU" dirty="0"/>
              <a:t>)  50%</a:t>
            </a:r>
          </a:p>
          <a:p>
            <a:pPr marL="109728" indent="0">
              <a:buNone/>
            </a:pPr>
            <a:r>
              <a:rPr lang="en-US" dirty="0"/>
              <a:t>E</a:t>
            </a:r>
            <a:r>
              <a:rPr lang="ru-RU" dirty="0"/>
              <a:t>)   60%</a:t>
            </a:r>
          </a:p>
          <a:p>
            <a:endParaRPr lang="ru-RU" dirty="0"/>
          </a:p>
        </p:txBody>
      </p:sp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60848"/>
            <a:ext cx="129614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0103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Какое изображение холма на плане будет неправильным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r>
              <a:rPr lang="en-US" dirty="0"/>
              <a:t>A</a:t>
            </a:r>
            <a:r>
              <a:rPr lang="ru-RU" dirty="0"/>
              <a:t>) 1-Б</a:t>
            </a:r>
          </a:p>
          <a:p>
            <a:r>
              <a:rPr lang="en-US" dirty="0"/>
              <a:t>B</a:t>
            </a:r>
            <a:r>
              <a:rPr lang="ru-RU" dirty="0"/>
              <a:t>) 2-Д</a:t>
            </a:r>
          </a:p>
          <a:p>
            <a:r>
              <a:rPr lang="en-US" dirty="0"/>
              <a:t>C</a:t>
            </a:r>
            <a:r>
              <a:rPr lang="ru-RU" dirty="0"/>
              <a:t>) 3-Г</a:t>
            </a:r>
          </a:p>
          <a:p>
            <a:r>
              <a:rPr lang="en-US" dirty="0"/>
              <a:t>D</a:t>
            </a:r>
            <a:r>
              <a:rPr lang="ru-RU" dirty="0"/>
              <a:t>) 4-А</a:t>
            </a:r>
          </a:p>
          <a:p>
            <a:r>
              <a:rPr lang="en-US" dirty="0"/>
              <a:t>E</a:t>
            </a:r>
            <a:r>
              <a:rPr lang="ru-RU" dirty="0"/>
              <a:t>) 5-Б</a:t>
            </a:r>
          </a:p>
          <a:p>
            <a:r>
              <a:rPr lang="ru-RU" dirty="0"/>
              <a:t>{Правильный ответ}=</a:t>
            </a:r>
            <a:r>
              <a:rPr lang="en-US" dirty="0"/>
              <a:t>A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Пространство и форма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5518"/>
              </p:ext>
            </p:extLst>
          </p:nvPr>
        </p:nvGraphicFramePr>
        <p:xfrm>
          <a:off x="2257424" y="2060848"/>
          <a:ext cx="5410919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Точечный рисунок" r:id="rId3" imgW="8495238" imgH="3209524" progId="PBrush">
                  <p:embed/>
                </p:oleObj>
              </mc:Choice>
              <mc:Fallback>
                <p:oleObj name="Точечный рисунок" r:id="rId3" imgW="8495238" imgH="3209524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4" y="2060848"/>
                        <a:ext cx="5410919" cy="259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713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7558</TotalTime>
  <Words>825</Words>
  <Application>Microsoft Office PowerPoint</Application>
  <PresentationFormat>Экран (4:3)</PresentationFormat>
  <Paragraphs>131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Точечный рисунок</vt:lpstr>
      <vt:lpstr>Функциональная грамотность на уроках географии</vt:lpstr>
      <vt:lpstr>Функциональная грамотность</vt:lpstr>
      <vt:lpstr>Презентация PowerPoint</vt:lpstr>
      <vt:lpstr>Презентация PowerPoint</vt:lpstr>
      <vt:lpstr>Функциональная грамотность</vt:lpstr>
      <vt:lpstr>Функциональная грамотность</vt:lpstr>
      <vt:lpstr>Презентация PowerPoint</vt:lpstr>
      <vt:lpstr>Задание на применение</vt:lpstr>
      <vt:lpstr>Пространство и форма</vt:lpstr>
      <vt:lpstr>Задание на анализ</vt:lpstr>
      <vt:lpstr>Задание на анализ</vt:lpstr>
      <vt:lpstr>Задание на соответствие</vt:lpstr>
      <vt:lpstr>Ситуация</vt:lpstr>
      <vt:lpstr>Ситуация</vt:lpstr>
      <vt:lpstr>Работа с текстом</vt:lpstr>
      <vt:lpstr>Метапредметное задание</vt:lpstr>
      <vt:lpstr>Задание на синтез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на функциональную грамотность</dc:title>
  <dc:creator>11</dc:creator>
  <cp:lastModifiedBy>Юлия В. Матвеева</cp:lastModifiedBy>
  <cp:revision>30</cp:revision>
  <dcterms:created xsi:type="dcterms:W3CDTF">2014-01-10T04:24:12Z</dcterms:created>
  <dcterms:modified xsi:type="dcterms:W3CDTF">2021-08-23T02:46:08Z</dcterms:modified>
</cp:coreProperties>
</file>