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4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Мария" initials="М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CCFF"/>
    <a:srgbClr val="CCECFF"/>
    <a:srgbClr val="3399FF"/>
    <a:srgbClr val="74FEC9"/>
    <a:srgbClr val="86EAEC"/>
    <a:srgbClr val="75D0FD"/>
    <a:srgbClr val="7AF8B6"/>
    <a:srgbClr val="7B9BF7"/>
    <a:srgbClr val="76F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91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315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84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07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061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09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4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13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42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73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96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351F8-C195-4546-AD90-2C9D5C27D169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1FB19-077C-42FD-9A6E-14EF83936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48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закрепления теории на </a:t>
            </a:r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уроках </a:t>
            </a:r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85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Мария\Desktop\WhatsApp Image 2021-08-20 at 21.00.5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6696744" cy="623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61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Мария\Desktop\WhatsApp Image 2021-08-20 at 21.00.55 — копия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744"/>
            <a:ext cx="6408712" cy="3695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Группа 12"/>
          <p:cNvGrpSpPr/>
          <p:nvPr/>
        </p:nvGrpSpPr>
        <p:grpSpPr>
          <a:xfrm>
            <a:off x="2123728" y="5121939"/>
            <a:ext cx="5544616" cy="1292780"/>
            <a:chOff x="2123728" y="4947648"/>
            <a:chExt cx="5544616" cy="1292780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2123728" y="4947648"/>
              <a:ext cx="2952328" cy="1292780"/>
              <a:chOff x="5580112" y="1846578"/>
              <a:chExt cx="2952328" cy="1292780"/>
            </a:xfrm>
          </p:grpSpPr>
          <p:grpSp>
            <p:nvGrpSpPr>
              <p:cNvPr id="6" name="Группа 5"/>
              <p:cNvGrpSpPr/>
              <p:nvPr/>
            </p:nvGrpSpPr>
            <p:grpSpPr>
              <a:xfrm>
                <a:off x="5580112" y="1846578"/>
                <a:ext cx="1192616" cy="1292780"/>
                <a:chOff x="499063" y="2060848"/>
                <a:chExt cx="2020709" cy="2097524"/>
              </a:xfrm>
            </p:grpSpPr>
            <p:sp>
              <p:nvSpPr>
                <p:cNvPr id="8" name="Прямоугольный треугольник 7"/>
                <p:cNvSpPr/>
                <p:nvPr/>
              </p:nvSpPr>
              <p:spPr>
                <a:xfrm>
                  <a:off x="899592" y="2060848"/>
                  <a:ext cx="1620180" cy="1728191"/>
                </a:xfrm>
                <a:prstGeom prst="rtTriangl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>
                  <a:off x="899592" y="3501008"/>
                  <a:ext cx="18440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Прямая соединительная линия 9"/>
                <p:cNvCxnSpPr/>
                <p:nvPr/>
              </p:nvCxnSpPr>
              <p:spPr>
                <a:xfrm>
                  <a:off x="1083997" y="3501008"/>
                  <a:ext cx="0" cy="2880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" name="TextBox 10"/>
                <p:cNvSpPr txBox="1"/>
                <p:nvPr/>
              </p:nvSpPr>
              <p:spPr>
                <a:xfrm>
                  <a:off x="499063" y="2843452"/>
                  <a:ext cx="2952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1345026" y="3789040"/>
                  <a:ext cx="3064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6948264" y="2204864"/>
                    <a:ext cx="1584176" cy="52693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 smtClean="0"/>
                      <a:t>S=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ab</m:t>
                        </m:r>
                      </m:oMath>
                    </a14:m>
                    <a:endParaRPr lang="ru-RU" sz="2000" dirty="0"/>
                  </a:p>
                </p:txBody>
              </p:sp>
            </mc:Choice>
            <mc:Fallback xmlns="">
              <p:sp>
                <p:nvSpPr>
                  <p:cNvPr id="7" name="TextBox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48264" y="2204864"/>
                    <a:ext cx="1584176" cy="526939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231" b="-9302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4" name="TextBox 3"/>
            <p:cNvSpPr txBox="1"/>
            <p:nvPr/>
          </p:nvSpPr>
          <p:spPr>
            <a:xfrm>
              <a:off x="3059832" y="4947648"/>
              <a:ext cx="46085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Через катеты прямоугольного треугольника</a:t>
              </a:r>
              <a:endPara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475656" y="330017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треугольника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7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6 способов найти площадь трапеции - Лайфхаке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6 способов найти площадь трапеции - Лайфхакер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865505" y="212196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четырехугольника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43" name="Группа 4142"/>
          <p:cNvGrpSpPr/>
          <p:nvPr/>
        </p:nvGrpSpPr>
        <p:grpSpPr>
          <a:xfrm>
            <a:off x="520955" y="762906"/>
            <a:ext cx="2704664" cy="2063185"/>
            <a:chOff x="520955" y="762906"/>
            <a:chExt cx="2704664" cy="2063185"/>
          </a:xfrm>
        </p:grpSpPr>
        <p:sp>
          <p:nvSpPr>
            <p:cNvPr id="4105" name="TextBox 4104"/>
            <p:cNvSpPr txBox="1"/>
            <p:nvPr/>
          </p:nvSpPr>
          <p:spPr>
            <a:xfrm>
              <a:off x="520955" y="762906"/>
              <a:ext cx="23964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Площадь квадрата</a:t>
              </a:r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142" name="Группа 4141"/>
            <p:cNvGrpSpPr/>
            <p:nvPr/>
          </p:nvGrpSpPr>
          <p:grpSpPr>
            <a:xfrm>
              <a:off x="785741" y="1273273"/>
              <a:ext cx="2439878" cy="1552818"/>
              <a:chOff x="785741" y="1273273"/>
              <a:chExt cx="2439878" cy="1552818"/>
            </a:xfrm>
          </p:grpSpPr>
          <p:grpSp>
            <p:nvGrpSpPr>
              <p:cNvPr id="4104" name="Группа 4103"/>
              <p:cNvGrpSpPr/>
              <p:nvPr/>
            </p:nvGrpSpPr>
            <p:grpSpPr>
              <a:xfrm>
                <a:off x="785741" y="1273273"/>
                <a:ext cx="1623801" cy="1552818"/>
                <a:chOff x="3275856" y="1196752"/>
                <a:chExt cx="1623801" cy="1552818"/>
              </a:xfrm>
            </p:grpSpPr>
            <p:sp>
              <p:nvSpPr>
                <p:cNvPr id="9" name="TextBox 8"/>
                <p:cNvSpPr txBox="1"/>
                <p:nvPr/>
              </p:nvSpPr>
              <p:spPr>
                <a:xfrm>
                  <a:off x="3707904" y="2380238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а</a:t>
                  </a:r>
                  <a:endParaRPr lang="ru-RU" dirty="0"/>
                </a:p>
              </p:txBody>
            </p:sp>
            <p:grpSp>
              <p:nvGrpSpPr>
                <p:cNvPr id="4099" name="Группа 4098"/>
                <p:cNvGrpSpPr/>
                <p:nvPr/>
              </p:nvGrpSpPr>
              <p:grpSpPr>
                <a:xfrm>
                  <a:off x="3275856" y="1196752"/>
                  <a:ext cx="1623801" cy="1152128"/>
                  <a:chOff x="3275856" y="1196752"/>
                  <a:chExt cx="1623801" cy="1152128"/>
                </a:xfrm>
              </p:grpSpPr>
              <p:sp>
                <p:nvSpPr>
                  <p:cNvPr id="8" name="Прямоугольник 7"/>
                  <p:cNvSpPr/>
                  <p:nvPr/>
                </p:nvSpPr>
                <p:spPr>
                  <a:xfrm>
                    <a:off x="3275856" y="1196752"/>
                    <a:ext cx="1284545" cy="115212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1" name="Прямая соединительная линия 10"/>
                  <p:cNvCxnSpPr/>
                  <p:nvPr/>
                </p:nvCxnSpPr>
                <p:spPr>
                  <a:xfrm>
                    <a:off x="3275856" y="2132856"/>
                    <a:ext cx="21602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Прямая соединительная линия 12"/>
                  <p:cNvCxnSpPr/>
                  <p:nvPr/>
                </p:nvCxnSpPr>
                <p:spPr>
                  <a:xfrm>
                    <a:off x="3491880" y="2132856"/>
                    <a:ext cx="0" cy="21602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Прямая соединительная линия 20"/>
                  <p:cNvCxnSpPr/>
                  <p:nvPr/>
                </p:nvCxnSpPr>
                <p:spPr>
                  <a:xfrm>
                    <a:off x="3275856" y="1412776"/>
                    <a:ext cx="21602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Прямая соединительная линия 22"/>
                  <p:cNvCxnSpPr/>
                  <p:nvPr/>
                </p:nvCxnSpPr>
                <p:spPr>
                  <a:xfrm flipV="1">
                    <a:off x="3491880" y="1196752"/>
                    <a:ext cx="0" cy="21602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Прямая соединительная линия 24"/>
                  <p:cNvCxnSpPr/>
                  <p:nvPr/>
                </p:nvCxnSpPr>
                <p:spPr>
                  <a:xfrm>
                    <a:off x="4355976" y="1196752"/>
                    <a:ext cx="0" cy="21602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Прямая соединительная линия 26"/>
                  <p:cNvCxnSpPr/>
                  <p:nvPr/>
                </p:nvCxnSpPr>
                <p:spPr>
                  <a:xfrm>
                    <a:off x="4355976" y="1412776"/>
                    <a:ext cx="204425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Прямая соединительная линия 30"/>
                  <p:cNvCxnSpPr/>
                  <p:nvPr/>
                </p:nvCxnSpPr>
                <p:spPr>
                  <a:xfrm flipV="1">
                    <a:off x="4355976" y="2132856"/>
                    <a:ext cx="0" cy="21602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97" name="Прямая соединительная линия 4096"/>
                  <p:cNvCxnSpPr/>
                  <p:nvPr/>
                </p:nvCxnSpPr>
                <p:spPr>
                  <a:xfrm>
                    <a:off x="4355976" y="2132856"/>
                    <a:ext cx="204425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98" name="TextBox 4097"/>
                  <p:cNvSpPr txBox="1"/>
                  <p:nvPr/>
                </p:nvSpPr>
                <p:spPr>
                  <a:xfrm>
                    <a:off x="4604383" y="1588150"/>
                    <a:ext cx="2952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dirty="0" smtClean="0"/>
                      <a:t>а</a:t>
                    </a:r>
                    <a:endParaRPr lang="ru-RU" dirty="0"/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40" name="TextBox 4139"/>
                  <p:cNvSpPr txBox="1"/>
                  <p:nvPr/>
                </p:nvSpPr>
                <p:spPr>
                  <a:xfrm>
                    <a:off x="2411761" y="1489297"/>
                    <a:ext cx="813858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dirty="0" smtClean="0"/>
                      <a:t>S=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b="0" i="1" smtClean="0">
                                <a:latin typeface="Cambria Math"/>
                              </a:rPr>
                              <m:t>а</m:t>
                            </m:r>
                          </m:e>
                          <m:sup>
                            <m:r>
                              <a:rPr lang="ru-RU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4140" name="TextBox 413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11761" y="1489297"/>
                    <a:ext cx="813858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l="-12030" t="-10526" b="-2894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144" name="Группа 4143"/>
          <p:cNvGrpSpPr/>
          <p:nvPr/>
        </p:nvGrpSpPr>
        <p:grpSpPr>
          <a:xfrm>
            <a:off x="4669701" y="762906"/>
            <a:ext cx="4003666" cy="1863319"/>
            <a:chOff x="4669701" y="762906"/>
            <a:chExt cx="4003666" cy="1863319"/>
          </a:xfrm>
        </p:grpSpPr>
        <p:sp>
          <p:nvSpPr>
            <p:cNvPr id="4106" name="TextBox 4105"/>
            <p:cNvSpPr txBox="1"/>
            <p:nvPr/>
          </p:nvSpPr>
          <p:spPr>
            <a:xfrm>
              <a:off x="4669701" y="762906"/>
              <a:ext cx="35805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Площадь прямоугольника</a:t>
              </a:r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139" name="Группа 4138"/>
            <p:cNvGrpSpPr/>
            <p:nvPr/>
          </p:nvGrpSpPr>
          <p:grpSpPr>
            <a:xfrm>
              <a:off x="4806382" y="1279286"/>
              <a:ext cx="3000710" cy="1346939"/>
              <a:chOff x="4355976" y="1457939"/>
              <a:chExt cx="3000710" cy="1346939"/>
            </a:xfrm>
          </p:grpSpPr>
          <p:sp>
            <p:nvSpPr>
              <p:cNvPr id="4107" name="Прямоугольник 4106"/>
              <p:cNvSpPr/>
              <p:nvPr/>
            </p:nvSpPr>
            <p:spPr>
              <a:xfrm>
                <a:off x="4355976" y="1457939"/>
                <a:ext cx="2664296" cy="97675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cxnSp>
            <p:nvCxnSpPr>
              <p:cNvPr id="4119" name="Прямая соединительная линия 4118"/>
              <p:cNvCxnSpPr/>
              <p:nvPr/>
            </p:nvCxnSpPr>
            <p:spPr>
              <a:xfrm>
                <a:off x="4355976" y="1761650"/>
                <a:ext cx="2880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3" name="Прямая соединительная линия 4122"/>
              <p:cNvCxnSpPr/>
              <p:nvPr/>
            </p:nvCxnSpPr>
            <p:spPr>
              <a:xfrm flipV="1">
                <a:off x="4644008" y="1457939"/>
                <a:ext cx="0" cy="3037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5" name="Прямая соединительная линия 4124"/>
              <p:cNvCxnSpPr/>
              <p:nvPr/>
            </p:nvCxnSpPr>
            <p:spPr>
              <a:xfrm>
                <a:off x="4355976" y="2130982"/>
                <a:ext cx="2880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7" name="Прямая соединительная линия 4126"/>
              <p:cNvCxnSpPr/>
              <p:nvPr/>
            </p:nvCxnSpPr>
            <p:spPr>
              <a:xfrm>
                <a:off x="4644008" y="2130982"/>
                <a:ext cx="0" cy="3037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9" name="Прямая соединительная линия 4128"/>
              <p:cNvCxnSpPr/>
              <p:nvPr/>
            </p:nvCxnSpPr>
            <p:spPr>
              <a:xfrm>
                <a:off x="6732240" y="1457939"/>
                <a:ext cx="0" cy="3037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1" name="Прямая соединительная линия 4130"/>
              <p:cNvCxnSpPr/>
              <p:nvPr/>
            </p:nvCxnSpPr>
            <p:spPr>
              <a:xfrm>
                <a:off x="6732240" y="1761650"/>
                <a:ext cx="2880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3" name="Прямая соединительная линия 4132"/>
              <p:cNvCxnSpPr/>
              <p:nvPr/>
            </p:nvCxnSpPr>
            <p:spPr>
              <a:xfrm flipV="1">
                <a:off x="6732240" y="2130982"/>
                <a:ext cx="0" cy="3037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5" name="Прямая соединительная линия 4134"/>
              <p:cNvCxnSpPr/>
              <p:nvPr/>
            </p:nvCxnSpPr>
            <p:spPr>
              <a:xfrm>
                <a:off x="6732240" y="2130982"/>
                <a:ext cx="2880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37" name="TextBox 4136"/>
              <p:cNvSpPr txBox="1"/>
              <p:nvPr/>
            </p:nvSpPr>
            <p:spPr>
              <a:xfrm>
                <a:off x="5571193" y="2435546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а</a:t>
                </a:r>
                <a:endParaRPr lang="ru-RU" dirty="0"/>
              </a:p>
            </p:txBody>
          </p:sp>
          <p:sp>
            <p:nvSpPr>
              <p:cNvPr id="4138" name="TextBox 4137"/>
              <p:cNvSpPr txBox="1"/>
              <p:nvPr/>
            </p:nvSpPr>
            <p:spPr>
              <a:xfrm>
                <a:off x="7050192" y="1671892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ru-RU" dirty="0"/>
              </a:p>
            </p:txBody>
          </p:sp>
        </p:grpSp>
        <p:sp>
          <p:nvSpPr>
            <p:cNvPr id="4141" name="TextBox 4140"/>
            <p:cNvSpPr txBox="1"/>
            <p:nvPr/>
          </p:nvSpPr>
          <p:spPr>
            <a:xfrm>
              <a:off x="7884368" y="1423002"/>
              <a:ext cx="7889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S=ab</a:t>
              </a:r>
              <a:endParaRPr lang="ru-RU" sz="2400" dirty="0"/>
            </a:p>
          </p:txBody>
        </p:sp>
      </p:grpSp>
      <p:sp>
        <p:nvSpPr>
          <p:cNvPr id="4146" name="TextBox 4145"/>
          <p:cNvSpPr txBox="1"/>
          <p:nvPr/>
        </p:nvSpPr>
        <p:spPr>
          <a:xfrm>
            <a:off x="589079" y="2821298"/>
            <a:ext cx="4056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параллелограмма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658426" y="3215769"/>
            <a:ext cx="3481526" cy="1416842"/>
            <a:chOff x="658426" y="3215769"/>
            <a:chExt cx="3481526" cy="1416842"/>
          </a:xfrm>
        </p:grpSpPr>
        <p:pic>
          <p:nvPicPr>
            <p:cNvPr id="4145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426" y="3215769"/>
              <a:ext cx="2414869" cy="1416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47" name="TextBox 4146"/>
            <p:cNvSpPr txBox="1"/>
            <p:nvPr/>
          </p:nvSpPr>
          <p:spPr>
            <a:xfrm>
              <a:off x="3225620" y="4005064"/>
              <a:ext cx="9143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S=ah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918" y="3264587"/>
            <a:ext cx="4270812" cy="131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Группа 2"/>
          <p:cNvGrpSpPr/>
          <p:nvPr/>
        </p:nvGrpSpPr>
        <p:grpSpPr>
          <a:xfrm>
            <a:off x="373989" y="4923623"/>
            <a:ext cx="5795247" cy="1555568"/>
            <a:chOff x="373989" y="4923623"/>
            <a:chExt cx="5795247" cy="155556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989" y="4923623"/>
              <a:ext cx="3189899" cy="15555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4355976" y="5610955"/>
                  <a:ext cx="1813260" cy="613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d</m:t>
                      </m:r>
                    </m:oMath>
                  </a14:m>
                  <a:r>
                    <a:rPr lang="en-US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₁d₂ sin</a:t>
                  </a:r>
                  <a:r>
                    <a:rPr lang="el-GR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5976" y="5610955"/>
                  <a:ext cx="1813260" cy="61388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5387" r="-3367" b="-891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9557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8195" y="262737"/>
            <a:ext cx="1844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ромба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431" y="712679"/>
            <a:ext cx="4032448" cy="211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1092" y="302831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трапеции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952" y="3471134"/>
            <a:ext cx="3305456" cy="244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90" y="3663901"/>
            <a:ext cx="4858790" cy="2429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736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656029"/>
              </p:ext>
            </p:extLst>
          </p:nvPr>
        </p:nvGraphicFramePr>
        <p:xfrm>
          <a:off x="611560" y="980728"/>
          <a:ext cx="7920880" cy="38164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9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1вариант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2 вариант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Times New Roman"/>
                        </a:rPr>
                        <a:t>Написать</a:t>
                      </a:r>
                      <a:r>
                        <a:rPr lang="ru-RU" sz="2800" baseline="0" dirty="0" smtClean="0">
                          <a:effectLst/>
                          <a:latin typeface="Times New Roman"/>
                          <a:ea typeface="Times New Roman"/>
                        </a:rPr>
                        <a:t> п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Times New Roman"/>
                        </a:rPr>
                        <a:t>лощади </a:t>
                      </a: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треугольников (6 формул, чертеж, подписать на чертеже буквы)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Times New Roman"/>
                        </a:rPr>
                        <a:t>Написать</a:t>
                      </a:r>
                      <a:r>
                        <a:rPr lang="ru-RU" sz="2800" baseline="0" dirty="0" smtClean="0">
                          <a:effectLst/>
                          <a:latin typeface="Times New Roman"/>
                          <a:ea typeface="Times New Roman"/>
                        </a:rPr>
                        <a:t> п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Times New Roman"/>
                        </a:rPr>
                        <a:t>лощади </a:t>
                      </a: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четырехугольников (параллелограмм-3, ромб-1, трапеция -2, чертеж, подписать на чертеже буквы)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29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376266"/>
              </p:ext>
            </p:extLst>
          </p:nvPr>
        </p:nvGraphicFramePr>
        <p:xfrm>
          <a:off x="862309" y="1124744"/>
          <a:ext cx="7344816" cy="524581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817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7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 вариант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2 вариант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8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1) Механический смысл производной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1) Геометрический смысл производной(чертеж)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46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2)Чему равна производная следующих функций: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а)у=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uv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(производная от произведения двух функций);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б)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cu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(где с –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const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в)у= с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os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 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г)у=х²;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д)у=а ͯ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е)у=1∕хⁿ;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ж)у=с (где с –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const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з)у=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tg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 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и)у=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ln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х;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к)у=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kx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(линейная функция; где 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const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л)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(производная от суммы двух функций);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2)Чему равна производная следующих функций: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а)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∕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(производная от частного (дроби) 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б)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)) (производная сложной функции);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в) у=с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tg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 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г) у=х³;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log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ₐ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е)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ⁿ;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ж)у=х;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з)у=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sin 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ͯ 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л)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=(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kx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) ͫ  (линейная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функция;где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</a:rPr>
                        <a:t>const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);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559251"/>
              </p:ext>
            </p:extLst>
          </p:nvPr>
        </p:nvGraphicFramePr>
        <p:xfrm>
          <a:off x="4932040" y="5517232"/>
          <a:ext cx="928873" cy="315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3" imgW="520963" imgH="175981" progId="soffice.StarMathDocument.6">
                  <p:embed/>
                </p:oleObj>
              </mc:Choice>
              <mc:Fallback>
                <p:oleObj r:id="rId3" imgW="520963" imgH="175981" progId="soffice.StarMathDocument.6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5517232"/>
                        <a:ext cx="928873" cy="3154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2309" y="386220"/>
            <a:ext cx="7200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опроса по алгебре по теме «Производная»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6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я\Desktop\WhatsApp Image 2021-08-22 at 20.12.48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68" y="255816"/>
            <a:ext cx="2322156" cy="3539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Мария\Desktop\WhatsApp Image 2021-08-22 at 20.49.33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185" y="1412776"/>
            <a:ext cx="2154769" cy="335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67713"/>
            <a:ext cx="2232248" cy="3459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612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7213" y="2064623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78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8DB3E2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300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Тема Office</vt:lpstr>
      <vt:lpstr>soffice.StarMathDocument.6</vt:lpstr>
      <vt:lpstr>Методические рекомендации по организации закрепления теории на уроках математики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</dc:creator>
  <cp:lastModifiedBy>Анатолий Г. Шлюнько</cp:lastModifiedBy>
  <cp:revision>24</cp:revision>
  <dcterms:created xsi:type="dcterms:W3CDTF">2021-08-20T10:41:28Z</dcterms:created>
  <dcterms:modified xsi:type="dcterms:W3CDTF">2021-08-24T02:45:16Z</dcterms:modified>
</cp:coreProperties>
</file>