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32242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9055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75549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70037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700208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68693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8957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4175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5315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2584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3339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27343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5902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05974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4364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4111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E9E7-5333-4475-B497-1FB09F5B641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F56D8E-2FF7-4F8D-96DC-73967B13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ransition spd="slow">
    <p:push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CC29B3-0E74-42AD-B777-2C9D4331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5160" y="5364480"/>
            <a:ext cx="5821680" cy="149352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Елькина</a:t>
            </a:r>
            <a:r>
              <a:rPr lang="ru-RU" dirty="0"/>
              <a:t> Н.И. </a:t>
            </a:r>
          </a:p>
          <a:p>
            <a:pPr algn="ctr"/>
            <a:r>
              <a:rPr lang="ru-RU" dirty="0"/>
              <a:t>Руководитель РМО</a:t>
            </a:r>
          </a:p>
          <a:p>
            <a:pPr algn="ctr"/>
            <a:r>
              <a:rPr lang="ru-RU" dirty="0"/>
              <a:t>учителей истории и обществознания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25421A-050D-409D-9D94-49E1EC1C8C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03002" y="357920"/>
            <a:ext cx="4785995" cy="48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76915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E29E7-B09A-4CFD-90F1-F598A9E4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5" y="182880"/>
            <a:ext cx="8596668" cy="1320800"/>
          </a:xfrm>
        </p:spPr>
        <p:txBody>
          <a:bodyPr/>
          <a:lstStyle/>
          <a:p>
            <a:r>
              <a:rPr lang="ru-RU" dirty="0"/>
              <a:t>Конкурсы посвященные Дню Победы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E226BA-E726-404B-B883-917C43D97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409779"/>
            <a:ext cx="3505200" cy="2628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90FF6E-666B-4D7A-B382-2D949A08F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4117340"/>
            <a:ext cx="3505200" cy="2628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37B569-AA5D-4F3B-87A5-A892EDD0A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5" y="1409779"/>
            <a:ext cx="3665123" cy="5183943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9968B2-75F5-449F-9CA3-759E19523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82" y="3652362"/>
            <a:ext cx="4125170" cy="3093878"/>
          </a:xfrm>
        </p:spPr>
      </p:pic>
    </p:spTree>
    <p:extLst>
      <p:ext uri="{BB962C8B-B14F-4D97-AF65-F5344CB8AC3E}">
        <p14:creationId xmlns:p14="http://schemas.microsoft.com/office/powerpoint/2010/main" val="226541460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D1B68-B89C-4CB9-B8A5-7305DC3A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Волонтерское движение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FBD6A-23E8-4176-A344-312D6BB57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55240"/>
            <a:ext cx="5181600" cy="3886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E51C3B-2554-46CE-BDFE-D83918469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524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534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506E6-B2D1-4D61-BECF-6A919623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Внеурочная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069E4-8A86-4508-A25E-817E7137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75491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Является продолжением урочной деятельности по предметам, носит познавательный и развивающий характер. Внеурочные занятия учащиеся посещают по желанию. Это те школьники, которым нравится история и обществознание.</a:t>
            </a:r>
          </a:p>
          <a:p>
            <a:r>
              <a:rPr lang="ru-RU" sz="2000" dirty="0"/>
              <a:t>«Познаем историю родного края» 5-9 классы, МБОУ «Зырянская СОШ»;</a:t>
            </a:r>
          </a:p>
          <a:p>
            <a:r>
              <a:rPr lang="ru-RU" sz="2000" dirty="0"/>
              <a:t>«Углубленное изучение истории» 10-11 классы, МБОУ «Зырянская СОШ»;</a:t>
            </a:r>
          </a:p>
          <a:p>
            <a:r>
              <a:rPr lang="ru-RU" sz="2000" dirty="0"/>
              <a:t>«Углубленное изучение обществознания» 10-11 классы, МБОУ «Зырянская СОШ»;</a:t>
            </a:r>
          </a:p>
          <a:p>
            <a:r>
              <a:rPr lang="ru-RU" sz="2000" dirty="0"/>
              <a:t>«Историческое краеведение» 5-9 классы, </a:t>
            </a:r>
            <a:r>
              <a:rPr lang="ru-RU" sz="2000" dirty="0" err="1"/>
              <a:t>Цыгановский</a:t>
            </a:r>
            <a:r>
              <a:rPr lang="ru-RU" sz="2000" dirty="0"/>
              <a:t> филиал МБОУ «</a:t>
            </a:r>
            <a:r>
              <a:rPr lang="ru-RU" sz="2000" dirty="0" err="1"/>
              <a:t>Зырянкая</a:t>
            </a:r>
            <a:r>
              <a:rPr lang="ru-RU" sz="2000" dirty="0"/>
              <a:t> СОШ»;</a:t>
            </a:r>
          </a:p>
          <a:p>
            <a:r>
              <a:rPr lang="ru-RU" sz="2000" dirty="0"/>
              <a:t>«Проблемы современного общества» 9 класс, МБОУ «</a:t>
            </a:r>
            <a:r>
              <a:rPr lang="ru-RU" sz="2000" dirty="0" err="1"/>
              <a:t>Чердатская</a:t>
            </a:r>
            <a:r>
              <a:rPr lang="ru-RU" sz="2000" dirty="0"/>
              <a:t> СОШ».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879306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C76FB-E7D6-403F-8082-DC473C9B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ГИА-2021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B9C978-1FE2-4943-A6CD-B31FDBDC0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12549"/>
              </p:ext>
            </p:extLst>
          </p:nvPr>
        </p:nvGraphicFramePr>
        <p:xfrm>
          <a:off x="677334" y="1774508"/>
          <a:ext cx="8811576" cy="201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894">
                  <a:extLst>
                    <a:ext uri="{9D8B030D-6E8A-4147-A177-3AD203B41FA5}">
                      <a16:colId xmlns:a16="http://schemas.microsoft.com/office/drawing/2014/main" val="2009654704"/>
                    </a:ext>
                  </a:extLst>
                </a:gridCol>
                <a:gridCol w="2202894">
                  <a:extLst>
                    <a:ext uri="{9D8B030D-6E8A-4147-A177-3AD203B41FA5}">
                      <a16:colId xmlns:a16="http://schemas.microsoft.com/office/drawing/2014/main" val="1609402771"/>
                    </a:ext>
                  </a:extLst>
                </a:gridCol>
                <a:gridCol w="2202894">
                  <a:extLst>
                    <a:ext uri="{9D8B030D-6E8A-4147-A177-3AD203B41FA5}">
                      <a16:colId xmlns:a16="http://schemas.microsoft.com/office/drawing/2014/main" val="2164035083"/>
                    </a:ext>
                  </a:extLst>
                </a:gridCol>
                <a:gridCol w="2202894">
                  <a:extLst>
                    <a:ext uri="{9D8B030D-6E8A-4147-A177-3AD203B41FA5}">
                      <a16:colId xmlns:a16="http://schemas.microsoft.com/office/drawing/2014/main" val="2327200618"/>
                    </a:ext>
                  </a:extLst>
                </a:gridCol>
              </a:tblGrid>
              <a:tr h="934991">
                <a:tc>
                  <a:txBody>
                    <a:bodyPr/>
                    <a:lstStyle/>
                    <a:p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сдававших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 по школе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 по району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45129"/>
                  </a:ext>
                </a:extLst>
              </a:tr>
              <a:tr h="541701">
                <a:tc>
                  <a:txBody>
                    <a:bodyPr/>
                    <a:lstStyle/>
                    <a:p>
                      <a:r>
                        <a:rPr lang="ru-RU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60909"/>
                  </a:ext>
                </a:extLst>
              </a:tr>
              <a:tr h="541701"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3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17604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3E1E1-78D5-42AF-83DC-1F5FD849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852A7-CE98-4817-B41E-736BF259C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Общий анализ методической работы РМО показал, что методическая тема РМО учителей истории и обществознания   соответствует основным задачам РМО.</a:t>
            </a:r>
          </a:p>
          <a:p>
            <a:pPr lvl="0"/>
            <a:r>
              <a:rPr lang="ru-RU" sz="2400" dirty="0"/>
              <a:t>Работу РМО учителей истории и обществознания считать удовлетворительной;</a:t>
            </a:r>
          </a:p>
          <a:p>
            <a:pPr lvl="0"/>
            <a:r>
              <a:rPr lang="ru-RU" sz="2400" dirty="0"/>
              <a:t>На высоком уровне участие школьников в различных конкурсах;</a:t>
            </a:r>
          </a:p>
          <a:p>
            <a:pPr lvl="0"/>
            <a:r>
              <a:rPr lang="ru-RU" sz="2400" dirty="0"/>
              <a:t>Есть положительные результаты по краеведению;</a:t>
            </a:r>
          </a:p>
          <a:p>
            <a:pPr lvl="0"/>
            <a:r>
              <a:rPr lang="ru-RU" sz="2400" dirty="0"/>
              <a:t>Все педагоги занимаются самообразованием;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826073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DE556-80C7-46F1-B8C4-C0124C34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E6114-A7D0-4335-BD8E-A3CFDC08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снижение количества учителей, принимающих участие в аттестации;</a:t>
            </a:r>
          </a:p>
          <a:p>
            <a:r>
              <a:rPr lang="ru-RU" sz="2400" dirty="0"/>
              <a:t>недостаточная подготовка учащихся к муниципальному и региональному этапам Всероссийской олимпиады;</a:t>
            </a:r>
          </a:p>
          <a:p>
            <a:r>
              <a:rPr lang="ru-RU" sz="2400" dirty="0"/>
              <a:t>многие учителя не обобщают свой опыт через систему открытых уроков, мастер – классов, публикаций в печатных и электронных изданиях;</a:t>
            </a:r>
          </a:p>
          <a:p>
            <a:r>
              <a:rPr lang="ru-RU" sz="2400" dirty="0"/>
              <a:t>сокращается количество педагогов принимающих участие в профессиональных конкурсах и конференциях.</a:t>
            </a:r>
          </a:p>
        </p:txBody>
      </p:sp>
    </p:spTree>
    <p:extLst>
      <p:ext uri="{BB962C8B-B14F-4D97-AF65-F5344CB8AC3E}">
        <p14:creationId xmlns:p14="http://schemas.microsoft.com/office/powerpoint/2010/main" val="2423015539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3ACED-2152-494A-826C-381A6532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решения выявленных проблем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A927E-2559-475D-9808-0CF00B65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3681"/>
            <a:ext cx="8596668" cy="50292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Активизировать работу учителей МО в направлении участия в различных конкурсах и конференциях. Желательно организовывать и проводить конкурсы для учителей на муниципальном уровне. </a:t>
            </a:r>
          </a:p>
          <a:p>
            <a:pPr lvl="0"/>
            <a:r>
              <a:rPr lang="ru-RU" dirty="0"/>
              <a:t>Продолжить работу по привлечению учителей к прохождению аттестации.</a:t>
            </a:r>
          </a:p>
          <a:p>
            <a:pPr lvl="0"/>
            <a:r>
              <a:rPr lang="ru-RU" dirty="0"/>
              <a:t>В целях эффективности подготовки учащихся к олимпиадам, конкурсам, желательно организовать и провести муниципальные интеллектуальные игры, конкурсы, в том числе дистанционном формате.</a:t>
            </a:r>
          </a:p>
          <a:p>
            <a:r>
              <a:rPr lang="ru-RU" dirty="0"/>
              <a:t>Продолжить повышение квалификации учителей через выездные и дистанционные  семинары и курсы направленные на удовлетворение информационных и методических потребностей </a:t>
            </a:r>
            <a:r>
              <a:rPr lang="ru-RU" dirty="0" err="1"/>
              <a:t>педработников</a:t>
            </a:r>
            <a:r>
              <a:rPr lang="ru-RU" dirty="0"/>
              <a:t> при переходе на ФГОС. </a:t>
            </a:r>
          </a:p>
          <a:p>
            <a:r>
              <a:rPr lang="ru-RU" dirty="0"/>
              <a:t>Продолжить изучение и внедрение инновационных педагогических технологий, обеспечивающих формирование предметных, метапредметных, личностных результатов школьников с разным уровнем подготовки и мотивации.</a:t>
            </a:r>
          </a:p>
        </p:txBody>
      </p:sp>
    </p:spTree>
    <p:extLst>
      <p:ext uri="{BB962C8B-B14F-4D97-AF65-F5344CB8AC3E}">
        <p14:creationId xmlns:p14="http://schemas.microsoft.com/office/powerpoint/2010/main" val="211539063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4A229-6338-4895-84BF-5ED47345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Аттестация, курсы, конкурсы профессионального мастерства – как показатель совершенствования педагога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976011-287B-42CE-B917-723E8B2B2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649674"/>
              </p:ext>
            </p:extLst>
          </p:nvPr>
        </p:nvGraphicFramePr>
        <p:xfrm>
          <a:off x="769303" y="3058160"/>
          <a:ext cx="859631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3166851826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3837815887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391529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Высшая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Первая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 категории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39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30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4830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332DF-8772-4DBB-9C43-7B0FEBB4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Конкурсы профессионального мастерства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ADE80-4FD4-499F-B4B1-B05192B2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ПНПО (РФ)</a:t>
            </a:r>
          </a:p>
          <a:p>
            <a:r>
              <a:rPr lang="ru-RU" dirty="0"/>
              <a:t>«Учитель года» (РФ)</a:t>
            </a:r>
          </a:p>
          <a:p>
            <a:r>
              <a:rPr lang="ru-RU" dirty="0"/>
              <a:t>«Сердце отдаю детям» (РФ)</a:t>
            </a:r>
          </a:p>
          <a:p>
            <a:r>
              <a:rPr lang="ru-RU" dirty="0"/>
              <a:t>«Рыбаков -фонд» (РФ)</a:t>
            </a:r>
          </a:p>
          <a:p>
            <a:r>
              <a:rPr lang="ru-RU" dirty="0"/>
              <a:t>«История в школе: традиции и новации» (РФ)</a:t>
            </a:r>
          </a:p>
          <a:p>
            <a:r>
              <a:rPr lang="ru-RU" dirty="0"/>
              <a:t>«Самый классный </a:t>
            </a:r>
            <a:r>
              <a:rPr lang="ru-RU" dirty="0" err="1"/>
              <a:t>классный</a:t>
            </a:r>
            <a:r>
              <a:rPr lang="ru-RU" dirty="0"/>
              <a:t>» (Регион)</a:t>
            </a:r>
          </a:p>
          <a:p>
            <a:r>
              <a:rPr lang="ru-RU" dirty="0"/>
              <a:t>«Воспитать человека» (Регион)</a:t>
            </a:r>
          </a:p>
          <a:p>
            <a:r>
              <a:rPr lang="ru-RU" dirty="0"/>
              <a:t>«Продвижение к вершинам мастерства», для молодых специалистов. (Регион)</a:t>
            </a:r>
          </a:p>
          <a:p>
            <a:r>
              <a:rPr lang="ru-RU" dirty="0"/>
              <a:t>На соискание премии Губернатора Томской области и Законодательной Думы Томской области. (Регион).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162386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5CFDA-238E-4B89-B469-8F43EFE1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55" y="894080"/>
            <a:ext cx="4870026" cy="132080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CADC4-587D-4D2D-AB9C-A316F26FB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70668" y="19304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48732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916C-15C7-4509-A6E5-23244F54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4" y="203200"/>
            <a:ext cx="10000826" cy="1757680"/>
          </a:xfrm>
        </p:spPr>
        <p:txBody>
          <a:bodyPr>
            <a:noAutofit/>
          </a:bodyPr>
          <a:lstStyle/>
          <a:p>
            <a:r>
              <a:rPr lang="ru-RU" sz="2800" b="1" dirty="0"/>
              <a:t>Программа работы секции учителей истории и </a:t>
            </a:r>
            <a:br>
              <a:rPr lang="ru-RU" sz="2800" b="1" dirty="0"/>
            </a:br>
            <a:r>
              <a:rPr lang="ru-RU" sz="2800" b="1" dirty="0"/>
              <a:t>обществознания Август 2021 г.</a:t>
            </a:r>
            <a:br>
              <a:rPr lang="ru-RU" sz="2800" dirty="0"/>
            </a:br>
            <a:r>
              <a:rPr lang="ru-RU" sz="2800" b="1" dirty="0"/>
              <a:t>Тема: «Повышение качества образования на уроках </a:t>
            </a:r>
            <a:br>
              <a:rPr lang="ru-RU" sz="2800" b="1" dirty="0"/>
            </a:br>
            <a:r>
              <a:rPr lang="ru-RU" sz="2800" b="1" dirty="0"/>
              <a:t>истории и обществознания»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93AC5-9A25-42DC-8B14-5C1DE9258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88026" cy="449421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/>
              <a:t>Анализ работы РМО учителей истории и обществознания за 2020-2021 </a:t>
            </a:r>
            <a:r>
              <a:rPr lang="ru-RU" sz="2000" dirty="0" err="1"/>
              <a:t>уч.г</a:t>
            </a:r>
            <a:r>
              <a:rPr lang="ru-RU" sz="2000" dirty="0"/>
              <a:t>.</a:t>
            </a:r>
          </a:p>
          <a:p>
            <a:r>
              <a:rPr lang="ru-RU" sz="2000" dirty="0"/>
              <a:t>Планирование работы РМО на 2021-2022 </a:t>
            </a:r>
            <a:r>
              <a:rPr lang="ru-RU" sz="2000" dirty="0" err="1"/>
              <a:t>уч.г</a:t>
            </a:r>
            <a:r>
              <a:rPr lang="ru-RU" sz="2000" dirty="0"/>
              <a:t>. </a:t>
            </a:r>
            <a:r>
              <a:rPr lang="ru-RU" sz="2000" dirty="0" err="1"/>
              <a:t>Елькина</a:t>
            </a:r>
            <a:r>
              <a:rPr lang="ru-RU" sz="2000" dirty="0"/>
              <a:t> Н.И., учитель истории МБОУ «Зырянская СОШ», руководитель РМО.</a:t>
            </a:r>
          </a:p>
          <a:p>
            <a:pPr lvl="0"/>
            <a:r>
              <a:rPr lang="ru-RU" sz="2000" dirty="0"/>
              <a:t>«Аттестация, курсы, конкурсы профессионального мастерства – как показатель  совершенствования педагога». </a:t>
            </a:r>
            <a:r>
              <a:rPr lang="ru-RU" sz="2000" dirty="0" err="1"/>
              <a:t>Елькина</a:t>
            </a:r>
            <a:r>
              <a:rPr lang="ru-RU" sz="2000" dirty="0"/>
              <a:t> Н.И., учитель истории МБОУ «Зырянская СОШ», руководитель РМО.</a:t>
            </a:r>
          </a:p>
          <a:p>
            <a:pPr lvl="0"/>
            <a:r>
              <a:rPr lang="ru-RU" sz="2000" dirty="0"/>
              <a:t>«Взаимодействие ступеней образования». Непряхина М.А., учитель истории и обществознания МБОУ «Семёновская ООШ».</a:t>
            </a:r>
          </a:p>
          <a:p>
            <a:pPr lvl="0"/>
            <a:r>
              <a:rPr lang="ru-RU" sz="2000" dirty="0"/>
              <a:t>Новые педагогические технологии: «Практическая история и практическое обществознание» Худобина Н.В., учитель истории и обществознания МБОУ «Зырянская СОШ» </a:t>
            </a:r>
          </a:p>
          <a:p>
            <a:pPr lvl="0"/>
            <a:r>
              <a:rPr lang="ru-RU" sz="2000" dirty="0"/>
              <a:t>«Игровые технологии, как способ активизации познавательной деятельности учащихся на уроках истории». Осипова Е.С., учитель истории и обществознания МБОУ «Михайловская СОШ».</a:t>
            </a:r>
          </a:p>
        </p:txBody>
      </p:sp>
    </p:spTree>
    <p:extLst>
      <p:ext uri="{BB962C8B-B14F-4D97-AF65-F5344CB8AC3E}">
        <p14:creationId xmlns:p14="http://schemas.microsoft.com/office/powerpoint/2010/main" val="201224661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85AA0-5EF1-47BB-8F4B-92CB14F2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4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Тема:</a:t>
            </a:r>
            <a:r>
              <a:rPr lang="ru-RU" dirty="0"/>
              <a:t> «</a:t>
            </a:r>
            <a:r>
              <a:rPr lang="ru-RU" b="1" dirty="0"/>
              <a:t>Повышение качества образования в рамках ФГОС ООО, ФГОС СОО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6C2DA-B7E2-4B9D-907F-3FB183F2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351281"/>
            <a:ext cx="9215120" cy="5425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Совершенствование уровня педагогического мастерства учителей, их компетентностей в области учебных предметов и методики преподавания в условиях обновления содержания образования, внедрение современных технологий.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 err="1"/>
              <a:t>Задачи</a:t>
            </a:r>
            <a:r>
              <a:rPr lang="en-US" b="1" dirty="0"/>
              <a:t>: </a:t>
            </a:r>
            <a:r>
              <a:rPr lang="en-US" dirty="0"/>
              <a:t> </a:t>
            </a:r>
            <a:endParaRPr lang="ru-RU" dirty="0"/>
          </a:p>
          <a:p>
            <a:pPr lvl="0"/>
            <a:r>
              <a:rPr lang="ru-RU" dirty="0"/>
              <a:t>Изучать нормативно-правовую базу по предметам история и </a:t>
            </a:r>
            <a:r>
              <a:rPr lang="ru-RU" dirty="0" err="1"/>
              <a:t>обществозание</a:t>
            </a:r>
            <a:r>
              <a:rPr lang="ru-RU" dirty="0"/>
              <a:t>;</a:t>
            </a:r>
          </a:p>
          <a:p>
            <a:pPr lvl="0"/>
            <a:r>
              <a:rPr lang="en-US" dirty="0"/>
              <a:t> </a:t>
            </a:r>
            <a:r>
              <a:rPr lang="ru-RU" dirty="0"/>
              <a:t>Повышать эффективность деятельности членов методического объединения по созданию оптимальных условий для получения школьниками качественного образования при сохранении их здоровья;</a:t>
            </a:r>
          </a:p>
          <a:p>
            <a:pPr lvl="0"/>
            <a:r>
              <a:rPr lang="ru-RU" dirty="0"/>
              <a:t>Изучать и внедрять в работу системно-деятельностный подход в обучение истории и обществознания в условиях ФГОС;</a:t>
            </a:r>
            <a:r>
              <a:rPr lang="en-US" dirty="0"/>
              <a:t> </a:t>
            </a:r>
            <a:endParaRPr lang="ru-RU" dirty="0"/>
          </a:p>
          <a:p>
            <a:pPr lvl="0"/>
            <a:r>
              <a:rPr lang="ru-RU" dirty="0"/>
              <a:t>Изучать и внедрять в работу разнообразные методики и технологии,</a:t>
            </a:r>
            <a:r>
              <a:rPr lang="en-US" dirty="0"/>
              <a:t> </a:t>
            </a:r>
            <a:r>
              <a:rPr lang="ru-RU" dirty="0"/>
              <a:t>повышающие результаты обучения, развития и воспитания учащихся;</a:t>
            </a:r>
          </a:p>
          <a:p>
            <a:pPr lvl="0"/>
            <a:r>
              <a:rPr lang="en-US" dirty="0"/>
              <a:t> </a:t>
            </a:r>
            <a:r>
              <a:rPr lang="ru-RU" dirty="0"/>
              <a:t>Выявлять, изучать, обобщать и распространять творческий опыт лучших педагогов района через открытые уроки педагогов, практические занятия, семинары;</a:t>
            </a:r>
          </a:p>
          <a:p>
            <a:pPr lvl="0"/>
            <a:r>
              <a:rPr lang="ru-RU" dirty="0"/>
              <a:t>Совершенствовать работу по подготовке выпускников к ГИА по истории и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191923873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A8295-4724-4133-9DA9-FE6AD616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Кадровый состав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9D033A-1205-4B98-8EAC-0B4B82E1F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43677"/>
              </p:ext>
            </p:extLst>
          </p:nvPr>
        </p:nvGraphicFramePr>
        <p:xfrm>
          <a:off x="434182" y="2375725"/>
          <a:ext cx="9532778" cy="2399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756">
                  <a:extLst>
                    <a:ext uri="{9D8B030D-6E8A-4147-A177-3AD203B41FA5}">
                      <a16:colId xmlns:a16="http://schemas.microsoft.com/office/drawing/2014/main" val="1226136384"/>
                    </a:ext>
                  </a:extLst>
                </a:gridCol>
                <a:gridCol w="773010">
                  <a:extLst>
                    <a:ext uri="{9D8B030D-6E8A-4147-A177-3AD203B41FA5}">
                      <a16:colId xmlns:a16="http://schemas.microsoft.com/office/drawing/2014/main" val="629779652"/>
                    </a:ext>
                  </a:extLst>
                </a:gridCol>
                <a:gridCol w="1022627">
                  <a:extLst>
                    <a:ext uri="{9D8B030D-6E8A-4147-A177-3AD203B41FA5}">
                      <a16:colId xmlns:a16="http://schemas.microsoft.com/office/drawing/2014/main" val="1938439864"/>
                    </a:ext>
                  </a:extLst>
                </a:gridCol>
                <a:gridCol w="961229">
                  <a:extLst>
                    <a:ext uri="{9D8B030D-6E8A-4147-A177-3AD203B41FA5}">
                      <a16:colId xmlns:a16="http://schemas.microsoft.com/office/drawing/2014/main" val="1475417214"/>
                    </a:ext>
                  </a:extLst>
                </a:gridCol>
                <a:gridCol w="1096104">
                  <a:extLst>
                    <a:ext uri="{9D8B030D-6E8A-4147-A177-3AD203B41FA5}">
                      <a16:colId xmlns:a16="http://schemas.microsoft.com/office/drawing/2014/main" val="1605585075"/>
                    </a:ext>
                  </a:extLst>
                </a:gridCol>
                <a:gridCol w="1338675">
                  <a:extLst>
                    <a:ext uri="{9D8B030D-6E8A-4147-A177-3AD203B41FA5}">
                      <a16:colId xmlns:a16="http://schemas.microsoft.com/office/drawing/2014/main" val="3072725156"/>
                    </a:ext>
                  </a:extLst>
                </a:gridCol>
                <a:gridCol w="1338675">
                  <a:extLst>
                    <a:ext uri="{9D8B030D-6E8A-4147-A177-3AD203B41FA5}">
                      <a16:colId xmlns:a16="http://schemas.microsoft.com/office/drawing/2014/main" val="3725906367"/>
                    </a:ext>
                  </a:extLst>
                </a:gridCol>
                <a:gridCol w="1342702">
                  <a:extLst>
                    <a:ext uri="{9D8B030D-6E8A-4147-A177-3AD203B41FA5}">
                      <a16:colId xmlns:a16="http://schemas.microsoft.com/office/drawing/2014/main" val="2588130732"/>
                    </a:ext>
                  </a:extLst>
                </a:gridCol>
              </a:tblGrid>
              <a:tr h="1739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Молодые и начинающие специалисты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30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Свыше 30-до 50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50 и выше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Высшее образо-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Высшая категория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квал.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категория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 категории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084214"/>
                  </a:ext>
                </a:extLst>
              </a:tr>
              <a:tr h="32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1478841"/>
                  </a:ext>
                </a:extLst>
              </a:tr>
              <a:tr h="32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0 %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31,25%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43,75%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6,25%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37,5%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56,25%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59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79965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328FC-E668-4D79-A70B-7D399E54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Повышение квалификации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0A152-B242-4EE0-A6E6-456F471D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«Институт дистанционного обучения» курсы «Специфика реализации ФГОС на уроках истории и обществознания» </a:t>
            </a:r>
            <a:r>
              <a:rPr lang="ru-RU" sz="2400" dirty="0" err="1"/>
              <a:t>Трафимова</a:t>
            </a:r>
            <a:r>
              <a:rPr lang="ru-RU" sz="2400" dirty="0"/>
              <a:t> О.А. МБОУ Дубровская ООШ;</a:t>
            </a:r>
          </a:p>
          <a:p>
            <a:pPr lvl="0"/>
            <a:r>
              <a:rPr lang="ru-RU" sz="2400" dirty="0"/>
              <a:t>ТОИПКРО «Способы повышения качества предметных результатов у обучающихся  на основе данных диагностических исследований </a:t>
            </a:r>
            <a:r>
              <a:rPr lang="ru-RU" sz="2400" dirty="0" err="1"/>
              <a:t>междунородного</a:t>
            </a:r>
            <a:r>
              <a:rPr lang="ru-RU" sz="2400" dirty="0"/>
              <a:t>, всероссийского и регионального уровней (история)» Худобина Н.В. МБОУ «Зырянская СОШ.</a:t>
            </a:r>
          </a:p>
        </p:txBody>
      </p:sp>
    </p:spTree>
    <p:extLst>
      <p:ext uri="{BB962C8B-B14F-4D97-AF65-F5344CB8AC3E}">
        <p14:creationId xmlns:p14="http://schemas.microsoft.com/office/powerpoint/2010/main" val="151590452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6ECB7-C3D1-4772-9C5F-7FBA0D8E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" y="345440"/>
            <a:ext cx="9208346" cy="1320800"/>
          </a:xfrm>
        </p:spPr>
        <p:txBody>
          <a:bodyPr/>
          <a:lstStyle/>
          <a:p>
            <a:r>
              <a:rPr lang="ru-RU" dirty="0"/>
              <a:t>Участие педагогов в конкурсах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0EFE783-74AA-4921-9FCE-0AA2C5FFA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61427"/>
              </p:ext>
            </p:extLst>
          </p:nvPr>
        </p:nvGraphicFramePr>
        <p:xfrm>
          <a:off x="314960" y="1666240"/>
          <a:ext cx="11196318" cy="4009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840">
                  <a:extLst>
                    <a:ext uri="{9D8B030D-6E8A-4147-A177-3AD203B41FA5}">
                      <a16:colId xmlns:a16="http://schemas.microsoft.com/office/drawing/2014/main" val="1955616731"/>
                    </a:ext>
                  </a:extLst>
                </a:gridCol>
                <a:gridCol w="5679440">
                  <a:extLst>
                    <a:ext uri="{9D8B030D-6E8A-4147-A177-3AD203B41FA5}">
                      <a16:colId xmlns:a16="http://schemas.microsoft.com/office/drawing/2014/main" val="257911363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1108391174"/>
                    </a:ext>
                  </a:extLst>
                </a:gridCol>
                <a:gridCol w="1930398">
                  <a:extLst>
                    <a:ext uri="{9D8B030D-6E8A-4147-A177-3AD203B41FA5}">
                      <a16:colId xmlns:a16="http://schemas.microsoft.com/office/drawing/2014/main" val="2617332583"/>
                    </a:ext>
                  </a:extLst>
                </a:gridCol>
              </a:tblGrid>
              <a:tr h="14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Ф,И.О. педагога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8641" marR="8641" marT="8641" marB="86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Наименование конкурса (очно/заочно)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8641" marR="8641" marT="8641" marB="86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уровень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8641" marR="8641" marT="8641" marB="86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результат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8641" marR="8641" marT="8641" marB="8641"/>
                </a:tc>
                <a:extLst>
                  <a:ext uri="{0D108BD9-81ED-4DB2-BD59-A6C34878D82A}">
                    <a16:rowId xmlns:a16="http://schemas.microsoft.com/office/drawing/2014/main" val="2607747645"/>
                  </a:ext>
                </a:extLst>
              </a:tr>
              <a:tr h="2233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Худобина Надежда Викторовна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8641" marR="8641" marT="8641" marB="864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1.Всероссийский педагогический конкурс «Исследовательские компетенции современного педагога в условиях ФГОС», номинация внеурочная деятельность.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2.Всероссийская научно — практическая конференция «Новые образовательные технологии: наставничество, мастерство, карьера»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. Конкурс «Лучшая презентация к уроку» (ТОИПКРО, 2021 г)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Конкурс «Мой лучший урок» (Просвещение, май 2021 г)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Конференция «Современные образовательные технологии» (29.04.2021г, Просвещение)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 Конференция «Актуальные вопросы преподавания истории» 6 ноября 2020 г, ТОИПКРО</a:t>
                      </a:r>
                    </a:p>
                  </a:txBody>
                  <a:tcPr marL="8641" marR="8641" marT="8641" marB="86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Всероссийский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Региональный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8641" marR="8641" marT="8641" marB="86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 место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Участие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3 место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 место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Участие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Участие </a:t>
                      </a:r>
                    </a:p>
                  </a:txBody>
                  <a:tcPr marL="8641" marR="8641" marT="8641" marB="8641"/>
                </a:tc>
                <a:extLst>
                  <a:ext uri="{0D108BD9-81ED-4DB2-BD59-A6C34878D82A}">
                    <a16:rowId xmlns:a16="http://schemas.microsoft.com/office/drawing/2014/main" val="632506273"/>
                  </a:ext>
                </a:extLst>
              </a:tr>
              <a:tr h="673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Трафимова</a:t>
                      </a:r>
                      <a:r>
                        <a:rPr lang="ru-RU" sz="1400" dirty="0">
                          <a:effectLst/>
                        </a:rPr>
                        <a:t> Ольга Анатольевна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1" marR="1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«ФГОС образование»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(профессиональное тестирование в номинации «Соответствие компетенции учителя обществознания требованиям ФГОС»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заочно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1" marR="1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Всероссийский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1" marR="1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Диплом 2 степени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1" marR="1571" marT="0" marB="0"/>
                </a:tc>
                <a:extLst>
                  <a:ext uri="{0D108BD9-81ED-4DB2-BD59-A6C34878D82A}">
                    <a16:rowId xmlns:a16="http://schemas.microsoft.com/office/drawing/2014/main" val="132763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10759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8EF0A-802A-43D7-BD2D-46653B9E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4" y="447040"/>
            <a:ext cx="9736666" cy="1320800"/>
          </a:xfrm>
        </p:spPr>
        <p:txBody>
          <a:bodyPr/>
          <a:lstStyle/>
          <a:p>
            <a:r>
              <a:rPr lang="ru-RU" dirty="0"/>
              <a:t>Открытые уроки. Выступления. Семинары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62E5D57-93F2-45ED-9DFC-DD16E0AAC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07309"/>
              </p:ext>
            </p:extLst>
          </p:nvPr>
        </p:nvGraphicFramePr>
        <p:xfrm>
          <a:off x="599440" y="1565198"/>
          <a:ext cx="10353041" cy="5065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42">
                  <a:extLst>
                    <a:ext uri="{9D8B030D-6E8A-4147-A177-3AD203B41FA5}">
                      <a16:colId xmlns:a16="http://schemas.microsoft.com/office/drawing/2014/main" val="1283760313"/>
                    </a:ext>
                  </a:extLst>
                </a:gridCol>
                <a:gridCol w="3235242">
                  <a:extLst>
                    <a:ext uri="{9D8B030D-6E8A-4147-A177-3AD203B41FA5}">
                      <a16:colId xmlns:a16="http://schemas.microsoft.com/office/drawing/2014/main" val="1019349764"/>
                    </a:ext>
                  </a:extLst>
                </a:gridCol>
                <a:gridCol w="3122432">
                  <a:extLst>
                    <a:ext uri="{9D8B030D-6E8A-4147-A177-3AD203B41FA5}">
                      <a16:colId xmlns:a16="http://schemas.microsoft.com/office/drawing/2014/main" val="1410136873"/>
                    </a:ext>
                  </a:extLst>
                </a:gridCol>
                <a:gridCol w="2587925">
                  <a:extLst>
                    <a:ext uri="{9D8B030D-6E8A-4147-A177-3AD203B41FA5}">
                      <a16:colId xmlns:a16="http://schemas.microsoft.com/office/drawing/2014/main" val="3494581878"/>
                    </a:ext>
                  </a:extLst>
                </a:gridCol>
              </a:tblGrid>
              <a:tr h="58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Кол-во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тема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2618" marR="22618" marT="22618" marB="226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Проведено открытых уроков (указать уровень)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2618" marR="22618" marT="22618" marB="226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Дано мастер — классов (указать уровень)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2618" marR="22618" marT="22618" marB="226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Проведено семинаров или приняли участие (уровень)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2618" marR="22618" marT="22618" marB="22618"/>
                </a:tc>
                <a:extLst>
                  <a:ext uri="{0D108BD9-81ED-4DB2-BD59-A6C34878D82A}">
                    <a16:rowId xmlns:a16="http://schemas.microsoft.com/office/drawing/2014/main" val="3726006290"/>
                  </a:ext>
                </a:extLst>
              </a:tr>
              <a:tr h="3706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	</a:t>
                      </a:r>
                      <a:endParaRPr lang="ru-RU" sz="16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	</a:t>
                      </a:r>
                      <a:endParaRPr lang="ru-RU" sz="16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	</a:t>
                      </a:r>
                      <a:endParaRPr lang="ru-RU" sz="16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	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2618" marR="22618" marT="22618" marB="226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1.«Древняя Русь. Первые русские князья».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Осипова Е.С., МБОУ «Михайловская СОШ», муниципальный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2618" marR="22618" marT="22618" marB="226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1Мастер – класс: «Использование современных образовательных платформ при обучении истории и обществознанию»,  Моисеев А.В., МБОУ Берлинская ООШ., муниципальный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2Круглый стол с элементами мастер-класса: «Формирование читательской грамотности на уроках истории и обществознания»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Худобина Н.В. МБОУ «Зырянская СОШ», муниципальный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2618" marR="22618" marT="22618" marB="226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Семинар - практикум: «Формирующее оценивание – оценивание для обучения», </a:t>
                      </a:r>
                      <a:r>
                        <a:rPr lang="ru-RU" sz="1600" kern="100" dirty="0" err="1">
                          <a:effectLst/>
                        </a:rPr>
                        <a:t>Елькина</a:t>
                      </a:r>
                      <a:r>
                        <a:rPr lang="ru-RU" sz="1600" kern="100" dirty="0">
                          <a:effectLst/>
                        </a:rPr>
                        <a:t> Н.И., МБОУ «Зырянская СОШ», муниципальный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2618" marR="22618" marT="22618" marB="22618"/>
                </a:tc>
                <a:extLst>
                  <a:ext uri="{0D108BD9-81ED-4DB2-BD59-A6C34878D82A}">
                    <a16:rowId xmlns:a16="http://schemas.microsoft.com/office/drawing/2014/main" val="355480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5928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2F4E1-DD73-4AE4-A2EB-4968CBB0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одаренными детьми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2CB980B-4D1C-4E75-B49B-72BEE7C44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96584"/>
              </p:ext>
            </p:extLst>
          </p:nvPr>
        </p:nvGraphicFramePr>
        <p:xfrm>
          <a:off x="763746" y="2409484"/>
          <a:ext cx="9182894" cy="87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487">
                  <a:extLst>
                    <a:ext uri="{9D8B030D-6E8A-4147-A177-3AD203B41FA5}">
                      <a16:colId xmlns:a16="http://schemas.microsoft.com/office/drawing/2014/main" val="3743793971"/>
                    </a:ext>
                  </a:extLst>
                </a:gridCol>
                <a:gridCol w="2182676">
                  <a:extLst>
                    <a:ext uri="{9D8B030D-6E8A-4147-A177-3AD203B41FA5}">
                      <a16:colId xmlns:a16="http://schemas.microsoft.com/office/drawing/2014/main" val="1825059346"/>
                    </a:ext>
                  </a:extLst>
                </a:gridCol>
                <a:gridCol w="1698552">
                  <a:extLst>
                    <a:ext uri="{9D8B030D-6E8A-4147-A177-3AD203B41FA5}">
                      <a16:colId xmlns:a16="http://schemas.microsoft.com/office/drawing/2014/main" val="2330681841"/>
                    </a:ext>
                  </a:extLst>
                </a:gridCol>
                <a:gridCol w="2402179">
                  <a:extLst>
                    <a:ext uri="{9D8B030D-6E8A-4147-A177-3AD203B41FA5}">
                      <a16:colId xmlns:a16="http://schemas.microsoft.com/office/drawing/2014/main" val="408237985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833889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Головина Полина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МБОУ «ЗСОШ»,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10 класс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Призер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Муниципального и регионального этапа</a:t>
                      </a: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Худобина Н.В.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44178680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B3805DC-9D68-47F8-9B1F-DB43F8B27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56385"/>
              </p:ext>
            </p:extLst>
          </p:nvPr>
        </p:nvGraphicFramePr>
        <p:xfrm>
          <a:off x="763746" y="3911334"/>
          <a:ext cx="9182894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486">
                  <a:extLst>
                    <a:ext uri="{9D8B030D-6E8A-4147-A177-3AD203B41FA5}">
                      <a16:colId xmlns:a16="http://schemas.microsoft.com/office/drawing/2014/main" val="317145149"/>
                    </a:ext>
                  </a:extLst>
                </a:gridCol>
                <a:gridCol w="2182676">
                  <a:extLst>
                    <a:ext uri="{9D8B030D-6E8A-4147-A177-3AD203B41FA5}">
                      <a16:colId xmlns:a16="http://schemas.microsoft.com/office/drawing/2014/main" val="4236788162"/>
                    </a:ext>
                  </a:extLst>
                </a:gridCol>
                <a:gridCol w="1698552">
                  <a:extLst>
                    <a:ext uri="{9D8B030D-6E8A-4147-A177-3AD203B41FA5}">
                      <a16:colId xmlns:a16="http://schemas.microsoft.com/office/drawing/2014/main" val="2006004041"/>
                    </a:ext>
                  </a:extLst>
                </a:gridCol>
                <a:gridCol w="2361540">
                  <a:extLst>
                    <a:ext uri="{9D8B030D-6E8A-4147-A177-3AD203B41FA5}">
                      <a16:colId xmlns:a16="http://schemas.microsoft.com/office/drawing/2014/main" val="979849053"/>
                    </a:ext>
                  </a:extLst>
                </a:gridCol>
                <a:gridCol w="2580640">
                  <a:extLst>
                    <a:ext uri="{9D8B030D-6E8A-4147-A177-3AD203B41FA5}">
                      <a16:colId xmlns:a16="http://schemas.microsoft.com/office/drawing/2014/main" val="2364635655"/>
                    </a:ext>
                  </a:extLst>
                </a:gridCol>
              </a:tblGrid>
              <a:tr h="796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Дементьянова</a:t>
                      </a:r>
                      <a:r>
                        <a:rPr lang="ru-RU" sz="2000" kern="100" dirty="0">
                          <a:effectLst/>
                        </a:rPr>
                        <a:t> Даша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МБОУ «ЗСОШ»,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 8 класс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Призер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Муниципального этапа</a:t>
                      </a:r>
                    </a:p>
                  </a:txBody>
                  <a:tcPr marL="24765" marR="24765" marT="24765" marB="2476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Елькина</a:t>
                      </a:r>
                      <a:r>
                        <a:rPr lang="ru-RU" sz="2000" kern="100" dirty="0">
                          <a:effectLst/>
                        </a:rPr>
                        <a:t> Н.И.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4765" marR="24765" marT="24765" marB="24765"/>
                </a:tc>
                <a:extLst>
                  <a:ext uri="{0D108BD9-81ED-4DB2-BD59-A6C34878D82A}">
                    <a16:rowId xmlns:a16="http://schemas.microsoft.com/office/drawing/2014/main" val="17134305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95DA397-E5F5-456A-B5C3-44E607DB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4" y="4927601"/>
            <a:ext cx="795432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онлайн-олимпиада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школьников по истории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Важова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Софья МБОУ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Зырянская СОШ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место (декабрь 2020 г)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31657A-081D-449A-A907-C8DDA3F80DE7}"/>
              </a:ext>
            </a:extLst>
          </p:cNvPr>
          <p:cNvSpPr/>
          <p:nvPr/>
        </p:nvSpPr>
        <p:spPr>
          <a:xfrm>
            <a:off x="677334" y="1979599"/>
            <a:ext cx="202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Обществознание:</a:t>
            </a:r>
            <a:endParaRPr lang="ru-RU" altLang="ru-RU" sz="10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D8A450-338B-4069-90F0-A31A388D31EA}"/>
              </a:ext>
            </a:extLst>
          </p:cNvPr>
          <p:cNvSpPr/>
          <p:nvPr/>
        </p:nvSpPr>
        <p:spPr>
          <a:xfrm>
            <a:off x="677334" y="3420896"/>
            <a:ext cx="115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История:</a:t>
            </a:r>
            <a:endParaRPr lang="ru-RU" altLang="ru-RU" sz="10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AD45F2-2D8A-4220-BFCE-D0318FF55165}"/>
              </a:ext>
            </a:extLst>
          </p:cNvPr>
          <p:cNvSpPr/>
          <p:nvPr/>
        </p:nvSpPr>
        <p:spPr>
          <a:xfrm>
            <a:off x="677334" y="1200446"/>
            <a:ext cx="598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муниципального этапа Всероссийской олимпиады 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02617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3C8F4-7A8A-4F2D-96AD-E3B14E44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обучающихся в конкурсах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71856-9028-4631-A899-23E7FA8D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3360"/>
            <a:ext cx="9167706" cy="5262879"/>
          </a:xfrm>
        </p:spPr>
        <p:txBody>
          <a:bodyPr>
            <a:normAutofit/>
          </a:bodyPr>
          <a:lstStyle/>
          <a:p>
            <a:r>
              <a:rPr lang="ru-RU" b="1" dirty="0"/>
              <a:t>Международный игровой конкурс «Золотое руно»/заочно</a:t>
            </a:r>
            <a:endParaRPr lang="ru-RU" dirty="0"/>
          </a:p>
          <a:p>
            <a:r>
              <a:rPr lang="ru-RU" b="1" dirty="0"/>
              <a:t>Всероссийский фестиваль проектов</a:t>
            </a:r>
          </a:p>
          <a:p>
            <a:r>
              <a:rPr lang="ru-RU" b="1" dirty="0"/>
              <a:t>Всероссийский конкурс «1418»</a:t>
            </a:r>
          </a:p>
          <a:p>
            <a:r>
              <a:rPr lang="ru-RU" b="1" dirty="0"/>
              <a:t>Всероссийский конкурс рисунков «Открытка Победы»</a:t>
            </a:r>
          </a:p>
          <a:p>
            <a:r>
              <a:rPr lang="ru-RU" b="1" dirty="0"/>
              <a:t>Научно – практическая конференция «Юный исследователь»</a:t>
            </a:r>
          </a:p>
          <a:p>
            <a:r>
              <a:rPr lang="ru-RU" b="1" dirty="0"/>
              <a:t>Муниципальный предметный конкурс «Лучший предметный кроссворд - 2020»</a:t>
            </a:r>
          </a:p>
          <a:p>
            <a:r>
              <a:rPr lang="ru-RU" b="1" dirty="0"/>
              <a:t>Муниципальный конкурс «Место службы – горячие точки»</a:t>
            </a:r>
          </a:p>
          <a:p>
            <a:r>
              <a:rPr lang="ru-RU" b="1" dirty="0"/>
              <a:t>Муниципальный краеведческий конкурс «История Зырянского района в лицах, событиях, фактах»</a:t>
            </a:r>
          </a:p>
          <a:p>
            <a:r>
              <a:rPr lang="ru-RU" b="1" dirty="0"/>
              <a:t>Муниципальный конкурс «Героические страницы моего села»</a:t>
            </a:r>
          </a:p>
          <a:p>
            <a:r>
              <a:rPr lang="ru-RU" b="1" dirty="0"/>
              <a:t>Квест – игра «Дружина», посвященная 800-летнему юбилею А. Невского</a:t>
            </a:r>
          </a:p>
          <a:p>
            <a:r>
              <a:rPr lang="ru-RU" b="1" dirty="0"/>
              <a:t>Муниципальный интеллектуальном конкурсе «Дорога знаний», который проходил в декабре 2020г в заочном режиме.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7625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1360</Words>
  <Application>Microsoft Office PowerPoint</Application>
  <PresentationFormat>Широкоэкранный</PresentationFormat>
  <Paragraphs>197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Andale Sans UI</vt:lpstr>
      <vt:lpstr>Arial</vt:lpstr>
      <vt:lpstr>Calibri</vt:lpstr>
      <vt:lpstr>Tahoma</vt:lpstr>
      <vt:lpstr>Times New Roman</vt:lpstr>
      <vt:lpstr>Trebuchet MS</vt:lpstr>
      <vt:lpstr>Wingdings 3</vt:lpstr>
      <vt:lpstr>Аспект</vt:lpstr>
      <vt:lpstr>Презентация PowerPoint</vt:lpstr>
      <vt:lpstr>Программа работы секции учителей истории и  обществознания Август 2021 г. Тема: «Повышение качества образования на уроках  истории и обществознания» </vt:lpstr>
      <vt:lpstr>Тема: «Повышение качества образования в рамках ФГОС ООО, ФГОС СОО» </vt:lpstr>
      <vt:lpstr>Кадровый состав</vt:lpstr>
      <vt:lpstr>Повышение квалификации</vt:lpstr>
      <vt:lpstr>Участие педагогов в конкурсах</vt:lpstr>
      <vt:lpstr>Открытые уроки. Выступления. Семинары</vt:lpstr>
      <vt:lpstr>Работа с одаренными детьми</vt:lpstr>
      <vt:lpstr>Участие обучающихся в конкурсах</vt:lpstr>
      <vt:lpstr>Конкурсы посвященные Дню Победы</vt:lpstr>
      <vt:lpstr>Волонтерское движение</vt:lpstr>
      <vt:lpstr>Внеурочная деятельность</vt:lpstr>
      <vt:lpstr>Результаты ГИА-2021</vt:lpstr>
      <vt:lpstr>Выводы</vt:lpstr>
      <vt:lpstr>Проблемы</vt:lpstr>
      <vt:lpstr>Пути решения выявленных проблем</vt:lpstr>
      <vt:lpstr>Аттестация, курсы, конкурсы профессионального мастерства – как показатель совершенствования педагога</vt:lpstr>
      <vt:lpstr>Конкурсы профессионального мастерства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Д. Догоновский</dc:creator>
  <cp:lastModifiedBy>user</cp:lastModifiedBy>
  <cp:revision>32</cp:revision>
  <dcterms:created xsi:type="dcterms:W3CDTF">2021-08-19T06:12:05Z</dcterms:created>
  <dcterms:modified xsi:type="dcterms:W3CDTF">2021-08-23T09:18:47Z</dcterms:modified>
</cp:coreProperties>
</file>