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364615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413249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70423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97584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72631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18700B-44B1-47E9-A40D-528D61ADCA0A}" type="datetimeFigureOut">
              <a:rPr lang="ru-RU" smtClean="0"/>
              <a:t>22.08.2021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57657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18700B-44B1-47E9-A40D-528D61ADCA0A}" type="datetimeFigureOut">
              <a:rPr lang="ru-RU" smtClean="0"/>
              <a:t>22.08.2021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52146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18700B-44B1-47E9-A40D-528D61ADCA0A}" type="datetimeFigureOut">
              <a:rPr lang="ru-RU" smtClean="0"/>
              <a:t>22.08.2021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93504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18700B-44B1-47E9-A40D-528D61ADCA0A}" type="datetimeFigureOut">
              <a:rPr lang="ru-RU" smtClean="0"/>
              <a:t>22.08.2021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31970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718700B-44B1-47E9-A40D-528D61ADCA0A}" type="datetimeFigureOut">
              <a:rPr lang="ru-RU" smtClean="0"/>
              <a:t>22.08.2021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5806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718700B-44B1-47E9-A40D-528D61ADCA0A}" type="datetimeFigureOut">
              <a:rPr lang="ru-RU" smtClean="0"/>
              <a:t>22.08.2021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9868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8700B-44B1-47E9-A40D-528D61ADCA0A}" type="datetimeFigureOut">
              <a:rPr lang="ru-RU" smtClean="0"/>
              <a:t>22.08.2021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D770-8244-4657-90C5-2FD584648C45}" type="slidenum">
              <a:rPr lang="ru-RU" smtClean="0"/>
              <a:t>‹#›</a:t>
            </a:fld>
            <a:endParaRPr lang="ru-RU"/>
          </a:p>
        </p:txBody>
      </p:sp>
    </p:spTree>
    <p:extLst>
      <p:ext uri="{BB962C8B-B14F-4D97-AF65-F5344CB8AC3E}">
        <p14:creationId xmlns:p14="http://schemas.microsoft.com/office/powerpoint/2010/main" val="253325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8613" y="1228726"/>
            <a:ext cx="11544300" cy="3400425"/>
          </a:xfrm>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Проблемное обучение на уроках естественно-научного цикла как основа развития УУД в рамках ФГОС</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Подводящий к теме диалог</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1.Какие изменения вы наблюдаете в пробирке, где к гидроксиду алюминия добавили раствор соляной кислоты? Какие свойства проявляет гидроксид алюминия в этой реакции? Можно ли назвать данное вещество основанием?</a:t>
            </a:r>
          </a:p>
          <a:p>
            <a:pPr algn="just"/>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2.Какие изменения вы наблюдаете в пробирке, где к </a:t>
            </a:r>
            <a:r>
              <a:rPr lang="ru-RU" sz="2000" smtClean="0">
                <a:latin typeface="Times New Roman" panose="02020603050405020304" pitchFamily="18" charset="0"/>
                <a:cs typeface="Times New Roman" panose="02020603050405020304" pitchFamily="18" charset="0"/>
              </a:rPr>
              <a:t>гидроксиду алюминия </a:t>
            </a:r>
            <a:r>
              <a:rPr lang="ru-RU" sz="2000" dirty="0" smtClean="0">
                <a:latin typeface="Times New Roman" panose="02020603050405020304" pitchFamily="18" charset="0"/>
                <a:cs typeface="Times New Roman" panose="02020603050405020304" pitchFamily="18" charset="0"/>
              </a:rPr>
              <a:t>добавили раствор гидроксида натрия? Какие свойства проявляет гидроксид алюминия в этой реакции? Можно ли назвать данное вещество кислотой?</a:t>
            </a:r>
          </a:p>
          <a:p>
            <a:pPr algn="just"/>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3. Можно ли на основании проведенного эксперимента утверждать, что гидроксид алюминия проявляет свойства и кислоты и основания в зависимости от условий реакции?</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l="68958" t="64583"/>
          <a:stretch/>
        </p:blipFill>
        <p:spPr>
          <a:xfrm>
            <a:off x="9638181" y="4829175"/>
            <a:ext cx="2087094" cy="1785936"/>
          </a:xfrm>
          <a:prstGeom prst="rect">
            <a:avLst/>
          </a:prstGeom>
        </p:spPr>
      </p:pic>
    </p:spTree>
    <p:extLst>
      <p:ext uri="{BB962C8B-B14F-4D97-AF65-F5344CB8AC3E}">
        <p14:creationId xmlns:p14="http://schemas.microsoft.com/office/powerpoint/2010/main" val="209818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МОТИВИРУЮЩИЕ ПРИЕМЫ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2000" dirty="0" smtClean="0">
                <a:latin typeface="Times New Roman" panose="02020603050405020304" pitchFamily="18" charset="0"/>
                <a:cs typeface="Times New Roman" panose="02020603050405020304" pitchFamily="18" charset="0"/>
              </a:rPr>
              <a:t>- Было время, когда металлы не умели летать, слишком они тяжелые. Тогда в 1825 г объявился легкий металл и стоил в 1500 раз дороже золота.</a:t>
            </a:r>
          </a:p>
          <a:p>
            <a:pPr marL="0" indent="0">
              <a:buNone/>
            </a:pPr>
            <a:r>
              <a:rPr lang="ru-RU" sz="2000" dirty="0" smtClean="0">
                <a:latin typeface="Times New Roman" panose="02020603050405020304" pitchFamily="18" charset="0"/>
                <a:cs typeface="Times New Roman" panose="02020603050405020304" pitchFamily="18" charset="0"/>
              </a:rPr>
              <a:t> - Это третий по распространённости на земле элемент.</a:t>
            </a:r>
          </a:p>
          <a:p>
            <a:pPr marL="0" indent="0">
              <a:buNone/>
            </a:pPr>
            <a:r>
              <a:rPr lang="ru-RU" sz="2000" dirty="0" smtClean="0">
                <a:latin typeface="Times New Roman" panose="02020603050405020304" pitchFamily="18" charset="0"/>
                <a:cs typeface="Times New Roman" panose="02020603050405020304" pitchFamily="18" charset="0"/>
              </a:rPr>
              <a:t> - Погремушку, изготовленную из этого металла, торжественно преподнесли сыну Наполеона III.</a:t>
            </a:r>
          </a:p>
          <a:p>
            <a:pPr marL="0" indent="0">
              <a:buNone/>
            </a:pPr>
            <a:r>
              <a:rPr lang="ru-RU" sz="2000" dirty="0" smtClean="0">
                <a:latin typeface="Times New Roman" panose="02020603050405020304" pitchFamily="18" charset="0"/>
                <a:cs typeface="Times New Roman" panose="02020603050405020304" pitchFamily="18" charset="0"/>
              </a:rPr>
              <a:t> - Только очень богатые люди могли позволить себе употреблять пищу из таких тарелок, изготовленных из этого металла.</a:t>
            </a:r>
          </a:p>
          <a:p>
            <a:pPr marL="0" indent="0">
              <a:buNone/>
            </a:pPr>
            <a:r>
              <a:rPr lang="ru-RU" sz="2000" dirty="0" smtClean="0">
                <a:latin typeface="Times New Roman" panose="02020603050405020304" pitchFamily="18" charset="0"/>
                <a:cs typeface="Times New Roman" panose="02020603050405020304" pitchFamily="18" charset="0"/>
              </a:rPr>
              <a:t>Мастера, принёсшего в дар римскому императору Тиберию чашу из этого металла, казнили.</a:t>
            </a:r>
          </a:p>
          <a:p>
            <a:pPr marL="0" indent="0">
              <a:buNone/>
            </a:pPr>
            <a:r>
              <a:rPr lang="ru-RU" sz="2000" dirty="0" smtClean="0">
                <a:latin typeface="Times New Roman" panose="02020603050405020304" pitchFamily="18" charset="0"/>
                <a:cs typeface="Times New Roman" panose="02020603050405020304" pitchFamily="18" charset="0"/>
              </a:rPr>
              <a:t> - Как вы думаете, о каком металле идет речь?</a:t>
            </a:r>
          </a:p>
          <a:p>
            <a:pPr marL="0" indent="0">
              <a:buNone/>
            </a:pPr>
            <a:endParaRPr lang="ru-RU" sz="20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9124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Плюсы и минусы проблемного обучения</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p:txBody>
          <a:bodyPr>
            <a:normAutofit fontScale="775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Достоинства</a:t>
            </a:r>
          </a:p>
          <a:p>
            <a:pPr marL="0" indent="0" algn="just">
              <a:buNone/>
            </a:pPr>
            <a:r>
              <a:rPr lang="ru-RU" dirty="0" smtClean="0">
                <a:latin typeface="Times New Roman" panose="02020603050405020304" pitchFamily="18" charset="0"/>
                <a:cs typeface="Times New Roman" panose="02020603050405020304" pitchFamily="18" charset="0"/>
              </a:rPr>
              <a:t>1. Происходит активизация познавательной деятельности обучающихся.</a:t>
            </a:r>
          </a:p>
          <a:p>
            <a:pPr marL="0" indent="0" algn="just">
              <a:buNone/>
            </a:pPr>
            <a:r>
              <a:rPr lang="ru-RU" dirty="0" smtClean="0">
                <a:latin typeface="Times New Roman" panose="02020603050405020304" pitchFamily="18" charset="0"/>
                <a:cs typeface="Times New Roman" panose="02020603050405020304" pitchFamily="18" charset="0"/>
              </a:rPr>
              <a:t>2. У обучающихся есть возможность представить, услышать и сопоставить разные точки зрения в ходе решения проблемных ситуаций.</a:t>
            </a:r>
          </a:p>
          <a:p>
            <a:pPr marL="0" indent="0" algn="just">
              <a:buNone/>
            </a:pPr>
            <a:r>
              <a:rPr lang="ru-RU" dirty="0" smtClean="0">
                <a:latin typeface="Times New Roman" panose="02020603050405020304" pitchFamily="18" charset="0"/>
                <a:cs typeface="Times New Roman" panose="02020603050405020304" pitchFamily="18" charset="0"/>
              </a:rPr>
              <a:t> 3. Побуждает к самоанализу.</a:t>
            </a:r>
          </a:p>
          <a:p>
            <a:pPr marL="0" indent="0" algn="just">
              <a:buNone/>
            </a:pPr>
            <a:r>
              <a:rPr lang="ru-RU" dirty="0" smtClean="0">
                <a:latin typeface="Times New Roman" panose="02020603050405020304" pitchFamily="18" charset="0"/>
                <a:cs typeface="Times New Roman" panose="02020603050405020304" pitchFamily="18" charset="0"/>
              </a:rPr>
              <a:t> 4. Имеется возможность использования дополнительных материалов.</a:t>
            </a:r>
          </a:p>
          <a:p>
            <a:pPr marL="0" indent="0" algn="just">
              <a:buNone/>
            </a:pPr>
            <a:r>
              <a:rPr lang="ru-RU" dirty="0" smtClean="0">
                <a:latin typeface="Times New Roman" panose="02020603050405020304" pitchFamily="18" charset="0"/>
                <a:cs typeface="Times New Roman" panose="02020603050405020304" pitchFamily="18" charset="0"/>
              </a:rPr>
              <a:t> 5. У учеников воспитывается терпимость, умение слушать и слышать других.</a:t>
            </a:r>
          </a:p>
          <a:p>
            <a:pPr marL="0" indent="0">
              <a:buNone/>
            </a:pPr>
            <a:endParaRPr lang="ru-RU"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p:txBody>
          <a:bodyPr>
            <a:normAutofit fontScale="775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Недостатки</a:t>
            </a:r>
          </a:p>
          <a:p>
            <a:pPr marL="0" indent="0" algn="just">
              <a:buNone/>
            </a:pPr>
            <a:r>
              <a:rPr lang="ru-RU" dirty="0" smtClean="0">
                <a:latin typeface="Times New Roman" panose="02020603050405020304" pitchFamily="18" charset="0"/>
                <a:cs typeface="Times New Roman" panose="02020603050405020304" pitchFamily="18" charset="0"/>
              </a:rPr>
              <a:t>1. Решение учениками проблемной ситуации  требует большего количества времени, чем обычное изложение материала учителем.</a:t>
            </a:r>
          </a:p>
          <a:p>
            <a:pPr marL="0" indent="0" algn="just">
              <a:buNone/>
            </a:pPr>
            <a:r>
              <a:rPr lang="ru-RU" dirty="0" smtClean="0">
                <a:latin typeface="Times New Roman" panose="02020603050405020304" pitchFamily="18" charset="0"/>
                <a:cs typeface="Times New Roman" panose="02020603050405020304" pitchFamily="18" charset="0"/>
              </a:rPr>
              <a:t>2. Школьники  должны обладать определенной эрудицией, поскольку отсутствие предметных знаний не позволит им успешно обсуждать поставленную проблему.</a:t>
            </a:r>
          </a:p>
          <a:p>
            <a:pPr marL="0" indent="0" algn="just">
              <a:buNone/>
            </a:pPr>
            <a:r>
              <a:rPr lang="ru-RU" dirty="0" smtClean="0">
                <a:latin typeface="Times New Roman" panose="02020603050405020304" pitchFamily="18" charset="0"/>
                <a:cs typeface="Times New Roman" panose="02020603050405020304" pitchFamily="18" charset="0"/>
              </a:rPr>
              <a:t>3. От учителя требуется отличное знание предмета, а также гибкость и оперативность в работе на уроке.</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75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Плюсы и минусы проблемного обучения</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ctr">
              <a:buNone/>
            </a:pPr>
            <a:r>
              <a:rPr lang="ru-RU" sz="2400" b="1" dirty="0" smtClean="0"/>
              <a:t>Достоинства</a:t>
            </a:r>
          </a:p>
          <a:p>
            <a:endParaRPr lang="ru-RU" dirty="0" smtClean="0"/>
          </a:p>
          <a:p>
            <a:pPr marL="0" indent="0" algn="just">
              <a:buNone/>
            </a:pPr>
            <a:r>
              <a:rPr lang="ru-RU" sz="2200" dirty="0" smtClean="0">
                <a:latin typeface="Times New Roman" panose="02020603050405020304" pitchFamily="18" charset="0"/>
                <a:cs typeface="Times New Roman" panose="02020603050405020304" pitchFamily="18" charset="0"/>
              </a:rPr>
              <a:t>6. Повышается прочность знаний.</a:t>
            </a:r>
          </a:p>
          <a:p>
            <a:pPr marL="0" indent="0" algn="just">
              <a:buNone/>
            </a:pPr>
            <a:r>
              <a:rPr lang="ru-RU" sz="2200" dirty="0" smtClean="0">
                <a:latin typeface="Times New Roman" panose="02020603050405020304" pitchFamily="18" charset="0"/>
                <a:cs typeface="Times New Roman" panose="02020603050405020304" pitchFamily="18" charset="0"/>
              </a:rPr>
              <a:t>7. Усваиваются способы самостоятельной деятельности.</a:t>
            </a:r>
          </a:p>
          <a:p>
            <a:pPr marL="0" indent="0" algn="just">
              <a:buNone/>
            </a:pPr>
            <a:r>
              <a:rPr lang="ru-RU" sz="2200" dirty="0" smtClean="0">
                <a:latin typeface="Times New Roman" panose="02020603050405020304" pitchFamily="18" charset="0"/>
                <a:cs typeface="Times New Roman" panose="02020603050405020304" pitchFamily="18" charset="0"/>
              </a:rPr>
              <a:t>8. Формируются поисковые и исследовательские умения и навыки.</a:t>
            </a:r>
          </a:p>
          <a:p>
            <a:pPr marL="0" indent="0" algn="just">
              <a:buNone/>
            </a:pPr>
            <a:r>
              <a:rPr lang="ru-RU" sz="2200" dirty="0" smtClean="0">
                <a:latin typeface="Times New Roman" panose="02020603050405020304" pitchFamily="18" charset="0"/>
                <a:cs typeface="Times New Roman" panose="02020603050405020304" pitchFamily="18" charset="0"/>
              </a:rPr>
              <a:t>9. Развиваются творческие способности.</a:t>
            </a:r>
          </a:p>
          <a:p>
            <a:endParaRPr lang="ru-RU" dirty="0"/>
          </a:p>
        </p:txBody>
      </p:sp>
      <p:sp>
        <p:nvSpPr>
          <p:cNvPr id="4" name="Объект 3"/>
          <p:cNvSpPr>
            <a:spLocks noGrp="1"/>
          </p:cNvSpPr>
          <p:nvPr>
            <p:ph sz="half" idx="2"/>
          </p:nvPr>
        </p:nvSpPr>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Недостатки</a:t>
            </a:r>
          </a:p>
          <a:p>
            <a:pPr marL="0" indent="0" algn="ctr">
              <a:buNone/>
            </a:pPr>
            <a:endParaRPr lang="ru-RU" sz="2400" b="1"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4</a:t>
            </a:r>
            <a:r>
              <a:rPr lang="ru-RU" sz="2200" dirty="0" smtClean="0">
                <a:latin typeface="Times New Roman" panose="02020603050405020304" pitchFamily="18" charset="0"/>
                <a:cs typeface="Times New Roman" panose="02020603050405020304" pitchFamily="18" charset="0"/>
              </a:rPr>
              <a:t>. Учителю требуется больше времени на подготовку к уроку</a:t>
            </a:r>
          </a:p>
          <a:p>
            <a:endParaRPr lang="ru-RU" dirty="0"/>
          </a:p>
        </p:txBody>
      </p:sp>
    </p:spTree>
    <p:extLst>
      <p:ext uri="{BB962C8B-B14F-4D97-AF65-F5344CB8AC3E}">
        <p14:creationId xmlns:p14="http://schemas.microsoft.com/office/powerpoint/2010/main" val="12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Создать проблему? Нет проблем!</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2000" b="0" i="0" dirty="0" smtClean="0">
                <a:solidFill>
                  <a:srgbClr val="000000"/>
                </a:solidFill>
                <a:effectLst/>
                <a:latin typeface="Times New Roman" panose="02020603050405020304" pitchFamily="18" charset="0"/>
                <a:cs typeface="Times New Roman" panose="02020603050405020304" pitchFamily="18" charset="0"/>
              </a:rPr>
              <a:t>Среди различных форм активизации учебного процесса и формировании </a:t>
            </a:r>
            <a:r>
              <a:rPr lang="ru-RU" sz="2000" b="0" i="0" dirty="0" err="1" smtClean="0">
                <a:solidFill>
                  <a:srgbClr val="000000"/>
                </a:solidFill>
                <a:effectLst/>
                <a:latin typeface="Times New Roman" panose="02020603050405020304" pitchFamily="18" charset="0"/>
                <a:cs typeface="Times New Roman" panose="02020603050405020304" pitchFamily="18" charset="0"/>
              </a:rPr>
              <a:t>компетентностных</a:t>
            </a:r>
            <a:r>
              <a:rPr lang="ru-RU" sz="2000" b="0" i="0" dirty="0" smtClean="0">
                <a:solidFill>
                  <a:srgbClr val="000000"/>
                </a:solidFill>
                <a:effectLst/>
                <a:latin typeface="Times New Roman" panose="02020603050405020304" pitchFamily="18" charset="0"/>
                <a:cs typeface="Times New Roman" panose="02020603050405020304" pitchFamily="18" charset="0"/>
              </a:rPr>
              <a:t> подходов, центральное место принадлежит проблемному обучению, цель которого «научить ученика мыслить».</a:t>
            </a:r>
          </a:p>
          <a:p>
            <a:pPr marL="0" indent="0" algn="just">
              <a:buNone/>
            </a:pPr>
            <a:r>
              <a:rPr lang="ru-RU" sz="2000" b="0" i="0" dirty="0" smtClean="0">
                <a:solidFill>
                  <a:srgbClr val="000000"/>
                </a:solidFill>
                <a:effectLst/>
                <a:latin typeface="Times New Roman" panose="02020603050405020304" pitchFamily="18" charset="0"/>
                <a:cs typeface="Times New Roman" panose="02020603050405020304" pitchFamily="18" charset="0"/>
              </a:rPr>
              <a:t>Проблемное обучение предполагает последовательное и целенаправленное выдвижение перед учащимися познавательных задач, разрешая которые они под руководством учителя активно усваивают новые знания</a:t>
            </a:r>
          </a:p>
          <a:p>
            <a:endParaRPr lang="ru-RU" sz="1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p:txBody>
          <a:bodyPr>
            <a:normAutofit/>
          </a:bodyPr>
          <a:lstStyle/>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«Ребенок не хочет брать готовые знания и будет избегать</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того, кто силой вдалбливает их ему в голову.</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Но зато он охотно пойдет за своим наставником</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искать эти же самые знания и овладевать ими»</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                                                              Шалва </a:t>
            </a:r>
            <a:r>
              <a:rPr lang="ru-RU" sz="1600" b="0" i="0" dirty="0" err="1" smtClean="0">
                <a:solidFill>
                  <a:srgbClr val="000000"/>
                </a:solidFill>
                <a:effectLst/>
                <a:latin typeface="Times New Roman" panose="02020603050405020304" pitchFamily="18" charset="0"/>
                <a:cs typeface="Times New Roman" panose="02020603050405020304" pitchFamily="18" charset="0"/>
              </a:rPr>
              <a:t>Амонашвили</a:t>
            </a:r>
            <a:endParaRPr lang="ru-RU" sz="1600" b="0" i="0" dirty="0" smtClean="0">
              <a:solidFill>
                <a:srgbClr val="000000"/>
              </a:solidFill>
              <a:effectLst/>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6916025" y="3713560"/>
            <a:ext cx="3693950" cy="2463403"/>
          </a:xfrm>
          <a:prstGeom prst="rect">
            <a:avLst/>
          </a:prstGeom>
        </p:spPr>
      </p:pic>
    </p:spTree>
    <p:extLst>
      <p:ext uri="{BB962C8B-B14F-4D97-AF65-F5344CB8AC3E}">
        <p14:creationId xmlns:p14="http://schemas.microsoft.com/office/powerpoint/2010/main" val="332277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Проблемная ситуация – это интеллектуальное затруднение человека, возникающее в случае, когда он не знает, как объяснить возникшее явление, факт, процесс, не может достичь цели известным ему способом. Это побуждает человека искать новый способ объяснения или способ действия.</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rotWithShape="1">
          <a:blip r:embed="rId2"/>
          <a:srcRect l="30332" t="54759" r="26102" b="5903"/>
          <a:stretch/>
        </p:blipFill>
        <p:spPr>
          <a:xfrm>
            <a:off x="6639651" y="1969395"/>
            <a:ext cx="4876878" cy="3302693"/>
          </a:xfrm>
          <a:prstGeom prst="rect">
            <a:avLst/>
          </a:prstGeom>
        </p:spPr>
      </p:pic>
    </p:spTree>
    <p:extLst>
      <p:ext uri="{BB962C8B-B14F-4D97-AF65-F5344CB8AC3E}">
        <p14:creationId xmlns:p14="http://schemas.microsoft.com/office/powerpoint/2010/main" val="151407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latin typeface="Times New Roman" panose="02020603050405020304" pitchFamily="18" charset="0"/>
                <a:cs typeface="Times New Roman" panose="02020603050405020304" pitchFamily="18" charset="0"/>
              </a:rPr>
              <a:t>О</a:t>
            </a:r>
            <a:r>
              <a:rPr lang="ru-RU" sz="4000" b="1" dirty="0" smtClean="0">
                <a:latin typeface="Times New Roman" panose="02020603050405020304" pitchFamily="18" charset="0"/>
                <a:cs typeface="Times New Roman" panose="02020603050405020304" pitchFamily="18" charset="0"/>
              </a:rPr>
              <a:t>сновные методы постановки учебной проблемы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342900" indent="-342900">
              <a:buAutoNum type="arabicParenR"/>
            </a:pPr>
            <a:r>
              <a:rPr lang="ru-RU" sz="2000" dirty="0" smtClean="0">
                <a:latin typeface="Times New Roman" panose="02020603050405020304" pitchFamily="18" charset="0"/>
                <a:cs typeface="Times New Roman" panose="02020603050405020304" pitchFamily="18" charset="0"/>
              </a:rPr>
              <a:t>Побуждающий от проблемной ситуации диалог; </a:t>
            </a:r>
          </a:p>
          <a:p>
            <a:pPr marL="342900" indent="-342900">
              <a:buAutoNum type="arabicParenR"/>
            </a:pPr>
            <a:r>
              <a:rPr lang="ru-RU" sz="2000" dirty="0" smtClean="0">
                <a:latin typeface="Times New Roman" panose="02020603050405020304" pitchFamily="18" charset="0"/>
                <a:cs typeface="Times New Roman" panose="02020603050405020304" pitchFamily="18" charset="0"/>
              </a:rPr>
              <a:t>Подводящий к теме диалог; </a:t>
            </a:r>
          </a:p>
          <a:p>
            <a:pPr marL="342900" indent="-342900">
              <a:buAutoNum type="arabicParen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ообщение темы с мотивирующим приемом.</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normAutofit/>
          </a:bodyPr>
          <a:lstStyle/>
          <a:p>
            <a:pPr marL="342900" indent="-342900" algn="ctr">
              <a:buAutoNum type="arabicParenR"/>
            </a:pPr>
            <a:r>
              <a:rPr lang="ru-RU" sz="1800" b="1" dirty="0" smtClean="0">
                <a:latin typeface="Times New Roman" panose="02020603050405020304" pitchFamily="18" charset="0"/>
                <a:cs typeface="Times New Roman" panose="02020603050405020304" pitchFamily="18" charset="0"/>
              </a:rPr>
              <a:t>Побуждающий от проблемной ситуации диалог</a:t>
            </a:r>
          </a:p>
          <a:p>
            <a:pPr marL="0" indent="0" algn="just">
              <a:buNone/>
            </a:pPr>
            <a:r>
              <a:rPr lang="ru-RU" sz="1800" b="0" i="0" dirty="0" smtClean="0">
                <a:solidFill>
                  <a:srgbClr val="000000"/>
                </a:solidFill>
                <a:effectLst/>
                <a:latin typeface="Times New Roman" panose="02020603050405020304" pitchFamily="18" charset="0"/>
                <a:cs typeface="Times New Roman" panose="02020603050405020304" pitchFamily="18" charset="0"/>
              </a:rPr>
              <a:t>Этот метод требует осуществления четырех педагогических действий:</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создания проблемной ситуации;</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побуждения к осознанию противоречия проблемной ситуации:</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побуждения к формулированию учебной проблемы;</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принятия предлагаемых учениками формулировок учебной проблемы.</a:t>
            </a:r>
          </a:p>
          <a:p>
            <a:pPr marL="342900" indent="-342900">
              <a:buAutoNum type="arabicParenR"/>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45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3" name="Объект 2"/>
          <p:cNvSpPr>
            <a:spLocks noGrp="1"/>
          </p:cNvSpPr>
          <p:nvPr>
            <p:ph sz="half" idx="1"/>
          </p:nvPr>
        </p:nvSpPr>
        <p:spPr/>
        <p:txBody>
          <a:bodyPr>
            <a:normAutofit fontScale="92500" lnSpcReduction="10000"/>
          </a:bodyPr>
          <a:lstStyle/>
          <a:p>
            <a:pPr marL="0" indent="0" algn="just">
              <a:buNone/>
            </a:pPr>
            <a:r>
              <a:rPr lang="ru-RU" sz="1900" b="1" dirty="0" smtClean="0">
                <a:latin typeface="Times New Roman" panose="02020603050405020304" pitchFamily="18" charset="0"/>
                <a:cs typeface="Times New Roman" panose="02020603050405020304" pitchFamily="18" charset="0"/>
              </a:rPr>
              <a:t>Прием 1. Демонстрация или сообщение некоторых фактов, которые учащимся неизвестны и требуют для объяснения дополнительной информации. </a:t>
            </a:r>
          </a:p>
          <a:p>
            <a:pPr algn="just"/>
            <a:endParaRPr lang="ru-RU" sz="1900" dirty="0" smtClean="0">
              <a:latin typeface="Times New Roman" panose="02020603050405020304" pitchFamily="18" charset="0"/>
              <a:cs typeface="Times New Roman" panose="02020603050405020304" pitchFamily="18" charset="0"/>
            </a:endParaRPr>
          </a:p>
          <a:p>
            <a:pPr marL="0" indent="0" algn="just">
              <a:buNone/>
            </a:pPr>
            <a:r>
              <a:rPr lang="ru-RU" sz="1900" dirty="0" smtClean="0">
                <a:latin typeface="Times New Roman" panose="02020603050405020304" pitchFamily="18" charset="0"/>
                <a:cs typeface="Times New Roman" panose="02020603050405020304" pitchFamily="18" charset="0"/>
              </a:rPr>
              <a:t>Добавить к прозрачному бесцветному раствору соляной кислоты прозрачный бесцветный раствор гидроксида калия. Никаких признаков химической реакции не происходит. Но ведь кислота взаимодействует со щелочью! Как поставить этот эксперимент, чтобы он был наглядным, т.е. таким, чтобы можно было увидеть своими глазами признаки химической реакции?</a:t>
            </a:r>
            <a:endParaRPr lang="ru-RU" sz="19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1873250"/>
            <a:ext cx="5181600" cy="4351338"/>
          </a:xfrm>
        </p:spPr>
        <p:txBody>
          <a:bodyPr>
            <a:normAutofit fontScale="92500" lnSpcReduction="10000"/>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2. </a:t>
            </a:r>
            <a:r>
              <a:rPr lang="ru-RU" sz="1800" b="1" dirty="0">
                <a:latin typeface="Times New Roman" panose="02020603050405020304" pitchFamily="18" charset="0"/>
                <a:cs typeface="Times New Roman" panose="02020603050405020304" pitchFamily="18" charset="0"/>
              </a:rPr>
              <a:t>П</a:t>
            </a:r>
            <a:r>
              <a:rPr lang="ru-RU" sz="1800" b="1" dirty="0" smtClean="0">
                <a:latin typeface="Times New Roman" panose="02020603050405020304" pitchFamily="18" charset="0"/>
                <a:cs typeface="Times New Roman" panose="02020603050405020304" pitchFamily="18" charset="0"/>
              </a:rPr>
              <a:t>редъявить классу противоречивые факты, научные теории или взаимоисключающие точки зрения.</a:t>
            </a:r>
          </a:p>
          <a:p>
            <a:pPr marL="0" indent="0" algn="just">
              <a:buNone/>
            </a:pPr>
            <a:endParaRPr lang="ru-RU" sz="1800" b="1" dirty="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Например, водород – единственный элемент, не имеющий постоянного «места жительства», т.е. занимает в ПСХЭ Д.И .Менделеева два места: среди щелочных металлов и галогенов. В чем причина его двойственного положения?</a:t>
            </a:r>
          </a:p>
          <a:p>
            <a:pPr marL="0" indent="0" algn="just">
              <a:buNone/>
            </a:pPr>
            <a:r>
              <a:rPr lang="ru-RU" sz="1800" dirty="0" smtClean="0">
                <a:latin typeface="Times New Roman" panose="02020603050405020304" pitchFamily="18" charset="0"/>
                <a:cs typeface="Times New Roman" panose="02020603050405020304" pitchFamily="18" charset="0"/>
              </a:rPr>
              <a:t> Пример: Азот – инертное вещество, в воздухе содержится почти 78% азота по объему. Лампочки накаливания, в виду его инертности, заполняют азотом. Азот – один из самых электроотрицательных элементов, он занимает третье место по </a:t>
            </a:r>
            <a:r>
              <a:rPr lang="ru-RU" sz="1800" dirty="0" err="1" smtClean="0">
                <a:latin typeface="Times New Roman" panose="02020603050405020304" pitchFamily="18" charset="0"/>
                <a:cs typeface="Times New Roman" panose="02020603050405020304" pitchFamily="18" charset="0"/>
              </a:rPr>
              <a:t>электроотрицательности</a:t>
            </a:r>
            <a:r>
              <a:rPr lang="ru-RU" sz="1800" dirty="0" smtClean="0">
                <a:latin typeface="Times New Roman" panose="02020603050405020304" pitchFamily="18" charset="0"/>
                <a:cs typeface="Times New Roman" panose="02020603050405020304" pitchFamily="18" charset="0"/>
              </a:rPr>
              <a:t> после кислорода и фтора. Это говорит о его высокой активности. Что удивило? Какой вопрос возникает?</a:t>
            </a:r>
            <a:endParaRPr lang="ru-RU" sz="1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758663" y="5000625"/>
            <a:ext cx="3340674" cy="1709062"/>
          </a:xfrm>
          <a:prstGeom prst="rect">
            <a:avLst/>
          </a:prstGeom>
        </p:spPr>
      </p:pic>
    </p:spTree>
    <p:extLst>
      <p:ext uri="{BB962C8B-B14F-4D97-AF65-F5344CB8AC3E}">
        <p14:creationId xmlns:p14="http://schemas.microsoft.com/office/powerpoint/2010/main" val="33000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Приемы создания проблемной ситуации</a:t>
            </a:r>
            <a:endParaRPr lang="ru-RU" sz="4000"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4. Объяснение явлений, процессов, проведение опытов (исследований), решение задач на основании известной теории, фактов.</a:t>
            </a:r>
          </a:p>
          <a:p>
            <a:pPr marL="0" indent="0" algn="just">
              <a:buNone/>
            </a:pPr>
            <a:r>
              <a:rPr lang="ru-RU" sz="1800" dirty="0" smtClean="0">
                <a:latin typeface="Times New Roman" panose="02020603050405020304" pitchFamily="18" charset="0"/>
                <a:cs typeface="Times New Roman" panose="02020603050405020304" pitchFamily="18" charset="0"/>
              </a:rPr>
              <a:t>Задача: При сливании раствора, содержащего 5 моль хлорида меди с избытком раствора карбоната натрия, выделяется газ и выпадает осадок. Определите массу выпавшего осадка. (По уравнению реакции среди продуктов нет газа. Надо проверить экспериментальным путем.)</a:t>
            </a:r>
            <a:endParaRPr lang="ru-RU" sz="1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3. Использование противоречия между имеющимися знаниями и изучаемыми фактами, когда на основании известных знаний учащиеся высказывают неправильные суждения.</a:t>
            </a:r>
          </a:p>
          <a:p>
            <a:pPr marL="0" indent="0" algn="just">
              <a:buNone/>
            </a:pPr>
            <a:r>
              <a:rPr lang="ru-RU" sz="1800" dirty="0">
                <a:latin typeface="Times New Roman" panose="02020603050405020304" pitchFamily="18" charset="0"/>
                <a:cs typeface="Times New Roman" panose="02020603050405020304" pitchFamily="18" charset="0"/>
              </a:rPr>
              <a:t>В</a:t>
            </a:r>
            <a:r>
              <a:rPr lang="ru-RU" sz="1800" dirty="0" smtClean="0">
                <a:latin typeface="Times New Roman" panose="02020603050405020304" pitchFamily="18" charset="0"/>
                <a:cs typeface="Times New Roman" panose="02020603050405020304" pitchFamily="18" charset="0"/>
              </a:rPr>
              <a:t>опрос: «Может ли при пропускании оксида углерода (IV) через известковую воду получиться прозрачный раствор?» Учащиеся на основании предшествующего опыта отвечают отрицательно, а учитель показывает опыт с образованием гидрокарбоната кальция.</a:t>
            </a:r>
            <a:endParaRPr lang="ru-RU" sz="18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stretch>
            <a:fillRect/>
          </a:stretch>
        </p:blipFill>
        <p:spPr>
          <a:xfrm>
            <a:off x="3114676" y="4730751"/>
            <a:ext cx="2538412" cy="2031475"/>
          </a:xfrm>
          <a:prstGeom prst="rect">
            <a:avLst/>
          </a:prstGeom>
        </p:spPr>
      </p:pic>
      <p:pic>
        <p:nvPicPr>
          <p:cNvPr id="11" name="Рисунок 10"/>
          <p:cNvPicPr>
            <a:picLocks noChangeAspect="1"/>
          </p:cNvPicPr>
          <p:nvPr/>
        </p:nvPicPr>
        <p:blipFill>
          <a:blip r:embed="rId3"/>
          <a:stretch>
            <a:fillRect/>
          </a:stretch>
        </p:blipFill>
        <p:spPr>
          <a:xfrm>
            <a:off x="8407920" y="4730751"/>
            <a:ext cx="2488866" cy="1898649"/>
          </a:xfrm>
          <a:prstGeom prst="rect">
            <a:avLst/>
          </a:prstGeom>
        </p:spPr>
      </p:pic>
    </p:spTree>
    <p:extLst>
      <p:ext uri="{BB962C8B-B14F-4D97-AF65-F5344CB8AC3E}">
        <p14:creationId xmlns:p14="http://schemas.microsoft.com/office/powerpoint/2010/main" val="352219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a:solidFill>
                  <a:prstClr val="black"/>
                </a:solidFill>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6. Нахождение рационального пути решения, когда заданы условия и дается конечная цель.</a:t>
            </a:r>
          </a:p>
          <a:p>
            <a:pPr marL="0" indent="0" algn="just">
              <a:buNone/>
            </a:pPr>
            <a:r>
              <a:rPr lang="ru-RU" sz="1800" dirty="0" smtClean="0">
                <a:latin typeface="Times New Roman" panose="02020603050405020304" pitchFamily="18" charset="0"/>
                <a:cs typeface="Times New Roman" panose="02020603050405020304" pitchFamily="18" charset="0"/>
              </a:rPr>
              <a:t>Например, блестящий порошок алюминиевой пыли (серебрянки) смешали с сахарной пудрой. Смесь представляет собой светло-серую однородную массу. Предложите последовательность ваших действий при выделении чистых веществ из этой смеси.</a:t>
            </a:r>
          </a:p>
          <a:p>
            <a:pPr marL="0" indent="0" algn="just">
              <a:buNone/>
            </a:pPr>
            <a:endParaRPr lang="ru-RU" sz="18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5. Построение гипотезы на основе известной теории, а затем ее проверку.</a:t>
            </a:r>
          </a:p>
          <a:p>
            <a:pPr marL="0" indent="0" algn="just">
              <a:buNone/>
            </a:pPr>
            <a:r>
              <a:rPr lang="ru-RU" sz="1800" dirty="0" smtClean="0">
                <a:latin typeface="Times New Roman" panose="02020603050405020304" pitchFamily="18" charset="0"/>
                <a:cs typeface="Times New Roman" panose="02020603050405020304" pitchFamily="18" charset="0"/>
              </a:rPr>
              <a:t>Например, по составу оксид углерода(4) относится к оксидам неметаллов. Степень окисления углерода: +4, значит, что произошло полное окисление его атома. Это дает возможность утверждать, что данный оксид способен проявлять общие свойства оксидов неметаллов. Будет ли оксид углерода(4) взаимодействовать с водой и щелочами?» Учащиеся предполагают, что будет. Затем гипотеза проверяется опытом.</a:t>
            </a:r>
            <a:endParaRPr lang="ru-RU" sz="18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3578272" y="4879216"/>
            <a:ext cx="1835055" cy="1432684"/>
          </a:xfrm>
          <a:prstGeom prst="rect">
            <a:avLst/>
          </a:prstGeom>
        </p:spPr>
      </p:pic>
      <p:pic>
        <p:nvPicPr>
          <p:cNvPr id="10" name="Рисунок 9"/>
          <p:cNvPicPr>
            <a:picLocks noChangeAspect="1"/>
          </p:cNvPicPr>
          <p:nvPr/>
        </p:nvPicPr>
        <p:blipFill>
          <a:blip r:embed="rId3"/>
          <a:stretch>
            <a:fillRect/>
          </a:stretch>
        </p:blipFill>
        <p:spPr>
          <a:xfrm>
            <a:off x="7943851" y="4543425"/>
            <a:ext cx="2643187" cy="1970235"/>
          </a:xfrm>
          <a:prstGeom prst="rect">
            <a:avLst/>
          </a:prstGeom>
        </p:spPr>
      </p:pic>
    </p:spTree>
    <p:extLst>
      <p:ext uri="{BB962C8B-B14F-4D97-AF65-F5344CB8AC3E}">
        <p14:creationId xmlns:p14="http://schemas.microsoft.com/office/powerpoint/2010/main" val="415814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a:solidFill>
                  <a:prstClr val="black"/>
                </a:solidFill>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8. Принцип историзма также создает условия для проблемного обучения</a:t>
            </a:r>
            <a:r>
              <a:rPr lang="ru-RU" sz="1800" b="1" dirty="0" smtClean="0">
                <a:latin typeface="Times New Roman" panose="02020603050405020304" pitchFamily="18" charset="0"/>
                <a:cs typeface="Times New Roman" panose="02020603050405020304" pitchFamily="18" charset="0"/>
              </a:rPr>
              <a:t>.</a:t>
            </a:r>
          </a:p>
          <a:p>
            <a:pPr marL="0" indent="0" algn="just">
              <a:buNone/>
            </a:pPr>
            <a:r>
              <a:rPr lang="ru-RU" sz="1800" dirty="0" smtClean="0">
                <a:latin typeface="Times New Roman" panose="02020603050405020304" pitchFamily="18" charset="0"/>
                <a:cs typeface="Times New Roman" panose="02020603050405020304" pitchFamily="18" charset="0"/>
              </a:rPr>
              <a:t>Отрывок </a:t>
            </a:r>
            <a:r>
              <a:rPr lang="ru-RU" sz="1800" dirty="0">
                <a:latin typeface="Times New Roman" panose="02020603050405020304" pitchFamily="18" charset="0"/>
                <a:cs typeface="Times New Roman" panose="02020603050405020304" pitchFamily="18" charset="0"/>
              </a:rPr>
              <a:t>из труда Аристотеля «Метеорология»: «Если слепить из воска сосуд и заткнув его горлышко так, чтобы вода не проникла внутрь, опустить в море, то влага, просочившись в сосуд сквозь восковые стенки, окажется пресной, ибо вещество, чья примесь создает соленость, отделяется словно через цедилку</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a:latin typeface="Times New Roman" panose="02020603050405020304" pitchFamily="18" charset="0"/>
                <a:cs typeface="Times New Roman" panose="02020603050405020304" pitchFamily="18" charset="0"/>
              </a:rPr>
              <a:t>Прав ли Аристотель в своем утверждении?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Почему?</a:t>
            </a:r>
            <a:endParaRPr lang="ru-RU" sz="18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7. Нахождение самостоятельного решения при заданных условиях.</a:t>
            </a:r>
          </a:p>
          <a:p>
            <a:pPr marL="0" indent="0" algn="just">
              <a:buNone/>
            </a:pPr>
            <a:r>
              <a:rPr lang="ru-RU" sz="1800" dirty="0" smtClean="0">
                <a:latin typeface="Times New Roman" panose="02020603050405020304" pitchFamily="18" charset="0"/>
                <a:cs typeface="Times New Roman" panose="02020603050405020304" pitchFamily="18" charset="0"/>
              </a:rPr>
              <a:t>Школьник решил получить хлорид меди(2). Он взял медную проволоку и раствор соляной кислоты. Но как он не старался, медь в соляной кислоте не растворялась. Помогите юному химику получить хлорид меди(2). Какие вещества нужно для этого взять? Составьте уравнения реакций.</a:t>
            </a:r>
            <a:endParaRPr lang="ru-RU" sz="18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3431439" y="4071937"/>
            <a:ext cx="2359759" cy="2586037"/>
          </a:xfrm>
          <a:prstGeom prst="rect">
            <a:avLst/>
          </a:prstGeom>
        </p:spPr>
      </p:pic>
    </p:spTree>
    <p:extLst>
      <p:ext uri="{BB962C8B-B14F-4D97-AF65-F5344CB8AC3E}">
        <p14:creationId xmlns:p14="http://schemas.microsoft.com/office/powerpoint/2010/main" val="173830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Пример проблемного диалога</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Учитель: Опытным путем определите, в какой пробирке находится кислота, щелочь, соль (даны растворы веществ </a:t>
            </a:r>
            <a:r>
              <a:rPr lang="ru-RU" sz="2000" dirty="0" err="1" smtClean="0">
                <a:latin typeface="Times New Roman" panose="02020603050405020304" pitchFamily="18" charset="0"/>
                <a:cs typeface="Times New Roman" panose="02020603050405020304" pitchFamily="18" charset="0"/>
              </a:rPr>
              <a:t>HCl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NaOH</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NaCl</a:t>
            </a:r>
            <a:r>
              <a:rPr lang="ru-RU" sz="2000" dirty="0" smtClean="0">
                <a:latin typeface="Times New Roman" panose="02020603050405020304" pitchFamily="18" charset="0"/>
                <a:cs typeface="Times New Roman" panose="02020603050405020304" pitchFamily="18" charset="0"/>
              </a:rPr>
              <a:t>). Используя индикаторы, учащиеся легко справляются с заданием, объясняют результаты испытаний.</a:t>
            </a:r>
          </a:p>
          <a:p>
            <a:pPr marL="0" indent="0" algn="just">
              <a:buNone/>
            </a:pPr>
            <a:r>
              <a:rPr lang="ru-RU" sz="2000" dirty="0" smtClean="0">
                <a:latin typeface="Times New Roman" panose="02020603050405020304" pitchFamily="18" charset="0"/>
                <a:cs typeface="Times New Roman" panose="02020603050405020304" pitchFamily="18" charset="0"/>
              </a:rPr>
              <a:t>Учитель: Проверьте тем же индикатором растворы солей NH4Cl, CH3COONa, </a:t>
            </a:r>
            <a:r>
              <a:rPr lang="ru-RU" sz="2000" dirty="0" err="1" smtClean="0">
                <a:latin typeface="Times New Roman" panose="02020603050405020304" pitchFamily="18" charset="0"/>
                <a:cs typeface="Times New Roman" panose="02020603050405020304" pitchFamily="18" charset="0"/>
              </a:rPr>
              <a:t>Ba</a:t>
            </a:r>
            <a:r>
              <a:rPr lang="ru-RU" sz="2000" dirty="0" smtClean="0">
                <a:latin typeface="Times New Roman" panose="02020603050405020304" pitchFamily="18" charset="0"/>
                <a:cs typeface="Times New Roman" panose="02020603050405020304" pitchFamily="18" charset="0"/>
              </a:rPr>
              <a:t>(NO3)2.</a:t>
            </a:r>
          </a:p>
          <a:p>
            <a:pPr marL="0" indent="0" algn="just">
              <a:buNone/>
            </a:pPr>
            <a:r>
              <a:rPr lang="ru-RU" sz="2000" dirty="0" smtClean="0">
                <a:latin typeface="Times New Roman" panose="02020603050405020304" pitchFamily="18" charset="0"/>
                <a:cs typeface="Times New Roman" panose="02020603050405020304" pitchFamily="18" charset="0"/>
              </a:rPr>
              <a:t>Знания учащихся о том, что соль является продуктом нейтрализации кислоты и основания наводит на мысль о том, что индикатор в растворах всех солей будет показывать нейтральную реакцию среды. Однако эксперимент создает противоречие: в каждой пробирке индикатор показывает различную реакцию среды. </a:t>
            </a:r>
          </a:p>
          <a:p>
            <a:pPr marL="0" indent="0" algn="just">
              <a:buNone/>
            </a:pPr>
            <a:r>
              <a:rPr lang="ru-RU" sz="2000" dirty="0" smtClean="0">
                <a:latin typeface="Times New Roman" panose="02020603050405020304" pitchFamily="18" charset="0"/>
                <a:cs typeface="Times New Roman" panose="02020603050405020304" pitchFamily="18" charset="0"/>
              </a:rPr>
              <a:t>Учащиеся высказывают свои предположения. </a:t>
            </a:r>
          </a:p>
          <a:p>
            <a:pPr marL="0" indent="0" algn="just">
              <a:buNone/>
            </a:pPr>
            <a:r>
              <a:rPr lang="ru-RU" sz="2000" dirty="0" smtClean="0">
                <a:latin typeface="Times New Roman" panose="02020603050405020304" pitchFamily="18" charset="0"/>
                <a:cs typeface="Times New Roman" panose="02020603050405020304" pitchFamily="18" charset="0"/>
              </a:rPr>
              <a:t>Учитель: Что вы утверждали? А как оказалось на самом деле? (побуждение к осознанию противоречия)</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l="37240" t="48333" r="36041" b="9584"/>
          <a:stretch/>
        </p:blipFill>
        <p:spPr>
          <a:xfrm>
            <a:off x="10016962" y="153988"/>
            <a:ext cx="1415099" cy="1671637"/>
          </a:xfrm>
          <a:prstGeom prst="rect">
            <a:avLst/>
          </a:prstGeom>
        </p:spPr>
      </p:pic>
    </p:spTree>
    <p:extLst>
      <p:ext uri="{BB962C8B-B14F-4D97-AF65-F5344CB8AC3E}">
        <p14:creationId xmlns:p14="http://schemas.microsoft.com/office/powerpoint/2010/main" val="7527947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1280</Words>
  <Application>Microsoft Office PowerPoint</Application>
  <PresentationFormat>Широкоэкранный</PresentationFormat>
  <Paragraphs>84</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Проблемное обучение на уроках естественно-научного цикла как основа развития УУД в рамках ФГОС</vt:lpstr>
      <vt:lpstr>Создать проблему? Нет проблем!</vt:lpstr>
      <vt:lpstr>Презентация PowerPoint</vt:lpstr>
      <vt:lpstr>Основные методы постановки учебной проблемы</vt:lpstr>
      <vt:lpstr>Приемы создания проблемной ситуации</vt:lpstr>
      <vt:lpstr>Приемы создания проблемной ситуации</vt:lpstr>
      <vt:lpstr>Приемы создания проблемной ситуации</vt:lpstr>
      <vt:lpstr>Приемы создания проблемной ситуации</vt:lpstr>
      <vt:lpstr>Пример проблемного диалога</vt:lpstr>
      <vt:lpstr>Подводящий к теме диалог</vt:lpstr>
      <vt:lpstr>МОТИВИРУЮЩИЕ ПРИЕМЫ</vt:lpstr>
      <vt:lpstr>Плюсы и минусы проблемного обучения</vt:lpstr>
      <vt:lpstr>Плюсы и минусы проблемного обучения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Проблемное обучение на уроках как основа развития УУД в рамках ФГОС</dc:title>
  <dc:creator>IVM-CH29-030115</dc:creator>
  <cp:lastModifiedBy>user</cp:lastModifiedBy>
  <cp:revision>20</cp:revision>
  <dcterms:created xsi:type="dcterms:W3CDTF">2021-08-12T05:21:24Z</dcterms:created>
  <dcterms:modified xsi:type="dcterms:W3CDTF">2021-08-22T13:04:58Z</dcterms:modified>
</cp:coreProperties>
</file>