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1670" y="2214554"/>
            <a:ext cx="6386530" cy="2804008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Интерактивные методы и приемы в преподавании литературы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dirty="0"/>
              <a:t>Бирюкова Л.В, учитель </a:t>
            </a:r>
          </a:p>
          <a:p>
            <a:pPr algn="r"/>
            <a:r>
              <a:rPr lang="ru-RU" dirty="0"/>
              <a:t>МБОУ «Зырянская СОШ»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Беседа: «Эстетические споры 1920-х годов»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1. Чья позиция  в отношении  понимания целей литературы и искусства вам близка? Чем? </a:t>
            </a:r>
          </a:p>
          <a:p>
            <a:r>
              <a:rPr lang="ru-RU" dirty="0"/>
              <a:t>2. Почему по-вашему, к концу 20-х годов всё больше нивелируется личность в искусстве? </a:t>
            </a:r>
          </a:p>
          <a:p>
            <a:r>
              <a:rPr lang="ru-RU" dirty="0"/>
              <a:t>3. Чем близки РАПП , ЛЕФ и ПРОЛЕТКУЛЬТ? </a:t>
            </a:r>
          </a:p>
          <a:p>
            <a:r>
              <a:rPr lang="ru-RU" dirty="0"/>
              <a:t>4. В чем гуманистическая деятельность Вронского и группы ПЕРЕВАЛ? </a:t>
            </a:r>
          </a:p>
          <a:p>
            <a:r>
              <a:rPr lang="ru-RU" dirty="0"/>
              <a:t>5. А какова, по их мнению, цель искусства? Какие задачи оно должно ставить на современном этапе?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Творческое задание: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Учащиеся сочиняют манифест в группе, стараясь использовать лексику и фразеологию представителей данного направления в литературе</a:t>
            </a:r>
          </a:p>
          <a:p>
            <a:r>
              <a:rPr lang="ru-RU" sz="2800" dirty="0"/>
              <a:t>Диспут на тему: "Каковы должны быть цели искусства в наше время, в 20-е годы  21 века?"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Кейс-метод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/>
              <a:t>Кейс-метод</a:t>
            </a:r>
            <a:r>
              <a:rPr lang="ru-RU" dirty="0"/>
              <a:t> (от англ. «</a:t>
            </a:r>
            <a:r>
              <a:rPr lang="ru-RU" dirty="0" err="1"/>
              <a:t>case</a:t>
            </a:r>
            <a:r>
              <a:rPr lang="ru-RU" dirty="0"/>
              <a:t>» случай») – анализ и решение конкретных ситуаций. Это описание реальных ситуаций, когда обучающихся просят проанализировать ситуацию, предложить варианты решения проблемы и выбрать лучший из них. Художественная литература может быть источником информации. Результат решения кейсов может быть представлен в виде доклада, отзыва, презентации, буклета, защиты проекта, сочинения, эссе, устного выступления и т.п. </a:t>
            </a:r>
          </a:p>
          <a:p>
            <a:r>
              <a:rPr lang="ru-RU" b="1" i="1" dirty="0"/>
              <a:t>Цель: </a:t>
            </a:r>
            <a:r>
              <a:rPr lang="ru-RU" dirty="0"/>
              <a:t>развитие аналитического мышления.</a:t>
            </a:r>
          </a:p>
          <a:p>
            <a:r>
              <a:rPr lang="ru-RU" b="1" dirty="0"/>
              <a:t>Задачи:</a:t>
            </a:r>
            <a:endParaRPr lang="ru-RU" dirty="0"/>
          </a:p>
          <a:p>
            <a:pPr lvl="0"/>
            <a:r>
              <a:rPr lang="ru-RU" dirty="0"/>
              <a:t>обработать полученную информацию;</a:t>
            </a:r>
          </a:p>
          <a:p>
            <a:pPr lvl="0"/>
            <a:r>
              <a:rPr lang="ru-RU" dirty="0"/>
              <a:t>выбрать оптимальное решение проблемы;</a:t>
            </a:r>
          </a:p>
          <a:p>
            <a:pPr lvl="0"/>
            <a:r>
              <a:rPr lang="ru-RU" dirty="0"/>
              <a:t>представить практическое решение проблемы.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этапы методики преподавания кейса: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329642" cy="578645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b="1" i="1" dirty="0"/>
              <a:t>Подготовка учителя и учащихся.</a:t>
            </a:r>
            <a:endParaRPr lang="ru-RU" dirty="0"/>
          </a:p>
          <a:p>
            <a:r>
              <a:rPr lang="ru-RU" dirty="0"/>
              <a:t>На этом этапе учитель проводит логический отбор учебного материала, формулирует проблемы. Ученики изучают текст.</a:t>
            </a:r>
          </a:p>
          <a:p>
            <a:pPr lvl="0"/>
            <a:r>
              <a:rPr lang="ru-RU" b="1" i="1" dirty="0"/>
              <a:t>Индивидуальная самостоятельная работа учащихся с кейсом.</a:t>
            </a:r>
            <a:endParaRPr lang="ru-RU" dirty="0"/>
          </a:p>
          <a:p>
            <a:r>
              <a:rPr lang="ru-RU" dirty="0"/>
              <a:t>Учащихся на данном этапе работают с учебно-методическим обеспечением, дополнительной литературой, анализируют предложенные ситуации.</a:t>
            </a:r>
          </a:p>
          <a:p>
            <a:pPr lvl="0"/>
            <a:r>
              <a:rPr lang="ru-RU" b="1" i="1" dirty="0"/>
              <a:t>Проверка усвоения изученного материала.</a:t>
            </a:r>
            <a:endParaRPr lang="ru-RU" dirty="0"/>
          </a:p>
          <a:p>
            <a:r>
              <a:rPr lang="ru-RU" dirty="0"/>
              <a:t>Так как учащиеся самостоятельно по кейсу изучают новые материал, часто возникает потребность в проверке его усвоения. Методы проверки могут быть традиционными  (устный фронтальный опрос взаимопроверка, ответ по карточкам и т.п.) и нетрадиционными (тестирование, рейтинг и т.д.)</a:t>
            </a:r>
          </a:p>
          <a:p>
            <a:pPr lvl="0"/>
            <a:r>
              <a:rPr lang="ru-RU" b="1" i="1" dirty="0"/>
              <a:t>Работа в </a:t>
            </a:r>
            <a:r>
              <a:rPr lang="ru-RU" b="1" i="1" dirty="0" err="1"/>
              <a:t>микрогруппах</a:t>
            </a:r>
            <a:r>
              <a:rPr lang="ru-RU" b="1" i="1" dirty="0"/>
              <a:t>.</a:t>
            </a:r>
            <a:endParaRPr lang="ru-RU" dirty="0"/>
          </a:p>
          <a:p>
            <a:r>
              <a:rPr lang="ru-RU" dirty="0"/>
              <a:t>Для эффективной работы малыми группами соблюдаются определенные правила:</a:t>
            </a:r>
          </a:p>
          <a:p>
            <a:pPr lvl="0"/>
            <a:r>
              <a:rPr lang="ru-RU" dirty="0"/>
              <a:t>общность проблемы для всех;</a:t>
            </a:r>
          </a:p>
          <a:p>
            <a:pPr lvl="0"/>
            <a:r>
              <a:rPr lang="ru-RU" dirty="0"/>
              <a:t>общность требований (для этого, создаются группы примерно равных возможностей);</a:t>
            </a:r>
          </a:p>
          <a:p>
            <a:pPr lvl="0"/>
            <a:r>
              <a:rPr lang="ru-RU" dirty="0"/>
              <a:t>количество человек в группе не более пяти (для эффективной работы каждого);</a:t>
            </a:r>
          </a:p>
          <a:p>
            <a:pPr lvl="0"/>
            <a:r>
              <a:rPr lang="ru-RU" dirty="0"/>
              <a:t>выделение лидера;</a:t>
            </a:r>
          </a:p>
          <a:p>
            <a:pPr lvl="0"/>
            <a:r>
              <a:rPr lang="ru-RU" dirty="0"/>
              <a:t>гласность работы во всех группах и коллективное обсуждение;</a:t>
            </a:r>
          </a:p>
          <a:p>
            <a:pPr lvl="0"/>
            <a:r>
              <a:rPr lang="ru-RU" dirty="0"/>
              <a:t>учёт возможностей группы при постановке проблемы (задачи должны быть посильными и решаемыми).</a:t>
            </a:r>
          </a:p>
          <a:p>
            <a:pPr lvl="0"/>
            <a:r>
              <a:rPr lang="ru-RU" b="1" i="1" dirty="0"/>
              <a:t>Дискуссия.</a:t>
            </a:r>
            <a:endParaRPr lang="ru-RU" dirty="0"/>
          </a:p>
          <a:p>
            <a:r>
              <a:rPr lang="ru-RU" dirty="0"/>
              <a:t>Осуществляется представление вариантов разрешения каждой ситуации, ответы на возникающие вопросы, оппонирование и т.п.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Комедия А.П.Чехова «Вишнёвый сад»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Содержание кейса:</a:t>
            </a:r>
            <a:endParaRPr lang="ru-RU" dirty="0"/>
          </a:p>
          <a:p>
            <a:r>
              <a:rPr lang="ru-RU" b="1" dirty="0"/>
              <a:t>Тема урока:</a:t>
            </a:r>
            <a:r>
              <a:rPr lang="ru-RU" dirty="0"/>
              <a:t> Образ сада в пьесе.</a:t>
            </a:r>
          </a:p>
          <a:p>
            <a:r>
              <a:rPr lang="ru-RU" b="1" dirty="0"/>
              <a:t>Проблема:</a:t>
            </a:r>
            <a:r>
              <a:rPr lang="ru-RU" dirty="0"/>
              <a:t> Можно ли было избежать продажи сада?</a:t>
            </a:r>
          </a:p>
          <a:p>
            <a:r>
              <a:rPr lang="ru-RU" b="1" dirty="0"/>
              <a:t>Вопросы:</a:t>
            </a:r>
            <a:endParaRPr lang="ru-RU" dirty="0"/>
          </a:p>
          <a:p>
            <a:r>
              <a:rPr lang="ru-RU" dirty="0"/>
              <a:t>Описание сада в ремарках. Что по ним можно сказать об отношении автора к нему?</a:t>
            </a:r>
          </a:p>
          <a:p>
            <a:r>
              <a:rPr lang="ru-RU" dirty="0"/>
              <a:t>Каково отношение героев пьесы к саду? Как они отзываются о нём?</a:t>
            </a:r>
          </a:p>
          <a:p>
            <a:r>
              <a:rPr lang="ru-RU" dirty="0"/>
              <a:t>Почему сад приходится продавать?</a:t>
            </a:r>
          </a:p>
          <a:p>
            <a:r>
              <a:rPr lang="ru-RU" dirty="0"/>
              <a:t>Кто виноват в сложившейся ситуации?</a:t>
            </a:r>
          </a:p>
          <a:p>
            <a:r>
              <a:rPr lang="ru-RU" dirty="0"/>
              <a:t>Какие пути решения проблемы вы видите?</a:t>
            </a:r>
          </a:p>
          <a:p>
            <a:r>
              <a:rPr lang="ru-RU" b="1" dirty="0"/>
              <a:t>Представление результата:</a:t>
            </a:r>
            <a:r>
              <a:rPr lang="ru-RU" dirty="0"/>
              <a:t> каждая из групп предлагает свой вариант спасения сада (например, бизнес-план).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Поэма Н.А. Некрасова «Кому на Руси жить хорошо»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Содержание кейса:</a:t>
            </a:r>
            <a:endParaRPr lang="ru-RU" dirty="0"/>
          </a:p>
          <a:p>
            <a:r>
              <a:rPr lang="ru-RU" b="1" dirty="0"/>
              <a:t>Тема урока:</a:t>
            </a:r>
            <a:r>
              <a:rPr lang="ru-RU" dirty="0"/>
              <a:t> Изменение представления крестьян-странников о счастье.</a:t>
            </a:r>
          </a:p>
          <a:p>
            <a:r>
              <a:rPr lang="ru-RU" b="1" dirty="0"/>
              <a:t>Проблема: </a:t>
            </a:r>
            <a:r>
              <a:rPr lang="ru-RU" dirty="0"/>
              <a:t>Почему изменилось представление странников о счастье?</a:t>
            </a:r>
          </a:p>
          <a:p>
            <a:r>
              <a:rPr lang="ru-RU" b="1" dirty="0"/>
              <a:t>Вопросы:</a:t>
            </a:r>
            <a:endParaRPr lang="ru-RU" dirty="0"/>
          </a:p>
          <a:p>
            <a:r>
              <a:rPr lang="ru-RU" dirty="0"/>
              <a:t>Что такое «счастье» для крестьян-странников изначально?</a:t>
            </a:r>
          </a:p>
          <a:p>
            <a:r>
              <a:rPr lang="ru-RU" dirty="0"/>
              <a:t>С кем они встречаются во время путешествия?</a:t>
            </a:r>
          </a:p>
          <a:p>
            <a:r>
              <a:rPr lang="ru-RU" dirty="0"/>
              <a:t>Что новое о счастье крестьяне-странники узнают во время встреч с другими людьми?</a:t>
            </a:r>
          </a:p>
          <a:p>
            <a:r>
              <a:rPr lang="ru-RU" dirty="0"/>
              <a:t>Какие «говорящие названия» населённых пунктов встретились в поэме? Кто в них живёт?</a:t>
            </a:r>
          </a:p>
          <a:p>
            <a:r>
              <a:rPr lang="ru-RU" b="1" dirty="0"/>
              <a:t>Представление результата: </a:t>
            </a:r>
            <a:r>
              <a:rPr lang="ru-RU" dirty="0"/>
              <a:t>группы готовят маршрут</a:t>
            </a:r>
            <a:r>
              <a:rPr lang="ru-RU" b="1" dirty="0"/>
              <a:t> </a:t>
            </a:r>
            <a:r>
              <a:rPr lang="ru-RU" dirty="0"/>
              <a:t>путешествия (поездки, экскурсии и т.п.) с указанием мест, где побывали странники, и с рассказом о том, с кем они встречались. Важно указывать, что узнавали странники в том или ином месте о счастье.</a:t>
            </a:r>
          </a:p>
          <a:p>
            <a:r>
              <a:rPr lang="ru-RU" b="1" i="1" dirty="0"/>
              <a:t>Совет!</a:t>
            </a:r>
            <a:r>
              <a:rPr lang="ru-RU" dirty="0"/>
              <a:t> Можно разделить маршрут на «Русь крестьянскую, помещичью, разночинную» и т.п., чтобы работа не была слишком громоздкой.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РАФТ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Р(</a:t>
            </a:r>
            <a:r>
              <a:rPr lang="ru-RU" sz="3600" b="1" dirty="0" err="1"/>
              <a:t>оль</a:t>
            </a:r>
            <a:r>
              <a:rPr lang="ru-RU" sz="3600" b="1" dirty="0"/>
              <a:t>)</a:t>
            </a:r>
          </a:p>
          <a:p>
            <a:r>
              <a:rPr lang="ru-RU" sz="3600" b="1" dirty="0"/>
              <a:t>А(</a:t>
            </a:r>
            <a:r>
              <a:rPr lang="ru-RU" sz="3600" b="1" dirty="0" err="1"/>
              <a:t>удитория</a:t>
            </a:r>
            <a:r>
              <a:rPr lang="ru-RU" sz="3600" b="1" dirty="0"/>
              <a:t>)</a:t>
            </a:r>
          </a:p>
          <a:p>
            <a:r>
              <a:rPr lang="ru-RU" sz="3600" b="1" dirty="0"/>
              <a:t>Ф(</a:t>
            </a:r>
            <a:r>
              <a:rPr lang="ru-RU" sz="3600" b="1" dirty="0" err="1"/>
              <a:t>орма</a:t>
            </a:r>
            <a:r>
              <a:rPr lang="ru-RU" sz="3600" b="1" dirty="0"/>
              <a:t>)</a:t>
            </a:r>
          </a:p>
          <a:p>
            <a:r>
              <a:rPr lang="ru-RU" sz="3600" b="1" dirty="0"/>
              <a:t>Т(</a:t>
            </a:r>
            <a:r>
              <a:rPr lang="ru-RU" sz="3600" b="1" dirty="0" err="1"/>
              <a:t>ема</a:t>
            </a:r>
            <a:r>
              <a:rPr lang="ru-RU" sz="3600" b="1" dirty="0"/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2643198"/>
          </a:xfrm>
        </p:spPr>
        <p:txBody>
          <a:bodyPr>
            <a:normAutofit fontScale="90000"/>
          </a:bodyPr>
          <a:lstStyle/>
          <a:p>
            <a:r>
              <a:rPr lang="ru-RU" dirty="0"/>
              <a:t>Суть приема заключается в том, что пишущий выбирает для себя некую роль (пишет текст не от своего лица). Для решения проблемы выбора роли учащимся можно предложить ответить на следующие вопросы: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71472" y="3000372"/>
          <a:ext cx="8001057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7964"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Личность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Кто я и каковы черты моего характера?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Каковы мои чувства, убеждения, отношение к происходящему?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Чем именно я хотел бы поделиться, создавая текст?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Веб-квесты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/>
              <a:t>Образовательный </a:t>
            </a:r>
            <a:r>
              <a:rPr lang="ru-RU" sz="2800" dirty="0" err="1"/>
              <a:t>веб-квест</a:t>
            </a:r>
            <a:r>
              <a:rPr lang="ru-RU" sz="2800" dirty="0"/>
              <a:t> – проблемное задание </a:t>
            </a:r>
            <a:r>
              <a:rPr lang="ru-RU" sz="2800" dirty="0" err="1"/>
              <a:t>c</a:t>
            </a:r>
            <a:r>
              <a:rPr lang="ru-RU" sz="2800" dirty="0"/>
              <a:t> элементами ролевой игры, для выполнения которого используются информационные ресурсы Интернета.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краткосрочный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веб-квест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по теме «Жизненный и творческий путь В.А. Жуковского» (9 класс)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Знаю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Хочу узнать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Узнал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929618" cy="4714908"/>
          </a:xfrm>
        </p:spPr>
        <p:txBody>
          <a:bodyPr>
            <a:normAutofit fontScale="90000"/>
          </a:bodyPr>
          <a:lstStyle/>
          <a:p>
            <a:pPr algn="r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"Страшная это опасность - безделье за партой: безделье шесть часов ежедневно, безделье месяцы и годы - это развращает, морально калечит человека, и ни школьная бригада, ни мастерская, ни школьный участок - ничто не может возместить того, что упущено в самой главной сфере, где человек должен быть тружеником, - в сфере мысли."</a:t>
            </a:r>
            <a:br>
              <a:rPr lang="ru-RU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В. А. Сухомлинский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files.1urok.ru/images/4434d23c9e9a4e8eb0c5773286dde07839afa88a.png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285728"/>
            <a:ext cx="7000924" cy="6188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800" b="1" i="1" dirty="0">
                <a:solidFill>
                  <a:schemeClr val="accent1">
                    <a:lumMod val="50000"/>
                  </a:schemeClr>
                </a:solidFill>
              </a:rPr>
              <a:t>«Хороших методов существует ровно столько, сколько существует хороших учителей». Д. Пойа</a:t>
            </a:r>
            <a:endParaRPr lang="ru-RU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i="1" dirty="0">
                <a:solidFill>
                  <a:srgbClr val="FF0000"/>
                </a:solidFill>
              </a:rPr>
              <a:t>С Днем знаний! </a:t>
            </a:r>
          </a:p>
          <a:p>
            <a:pPr algn="ctr"/>
            <a:r>
              <a:rPr lang="ru-RU" sz="5400" b="1" i="1" dirty="0">
                <a:solidFill>
                  <a:srgbClr val="FF0000"/>
                </a:solidFill>
              </a:rPr>
              <a:t>Успехов и здоровья!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цели данных приемов и методов обучения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1. Стимулирование учебно-познавательной мотивации;</a:t>
            </a:r>
          </a:p>
          <a:p>
            <a:r>
              <a:rPr lang="ru-RU" sz="2800" b="1" dirty="0"/>
              <a:t>2. Развитие самостоятельности и активности;</a:t>
            </a:r>
          </a:p>
          <a:p>
            <a:r>
              <a:rPr lang="ru-RU" sz="2800" b="1" dirty="0"/>
              <a:t>3. Воспитание аналитического и критического мышления;</a:t>
            </a:r>
          </a:p>
          <a:p>
            <a:r>
              <a:rPr lang="ru-RU" sz="2800" b="1" dirty="0"/>
              <a:t>4. Формирование коммуникативных навыков;</a:t>
            </a:r>
          </a:p>
          <a:p>
            <a:r>
              <a:rPr lang="ru-RU" sz="2800" b="1" dirty="0"/>
              <a:t>5. Саморазвитие обучающихся.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 этом задачами обучения становятся: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- Создать условия для активного, сознательного включения учеников в учебную деятельность;</a:t>
            </a:r>
          </a:p>
          <a:p>
            <a:r>
              <a:rPr lang="ru-RU" dirty="0"/>
              <a:t>- Развить навыки взаимодействия в учебно-воспитательных ситуациях;</a:t>
            </a:r>
          </a:p>
          <a:p>
            <a:r>
              <a:rPr lang="ru-RU" dirty="0"/>
              <a:t>- Внедрить в преподавание своего предмета такие интерактивные методы обучения, которые формируют и развивают коммуникативные способности учащихся.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Принципы: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758138" cy="542928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</a:t>
            </a:r>
            <a:r>
              <a:rPr lang="ru-RU" b="1" dirty="0"/>
              <a:t> Сотрудничества </a:t>
            </a:r>
            <a:r>
              <a:rPr lang="ru-RU" dirty="0"/>
              <a:t>(это совместная деятельность учителя и ученика, основанная на взаимопонимании, доверии, совместном анализе процесса и результатов учебной деятельности);</a:t>
            </a:r>
          </a:p>
          <a:p>
            <a:r>
              <a:rPr lang="ru-RU" dirty="0"/>
              <a:t> </a:t>
            </a:r>
            <a:r>
              <a:rPr lang="ru-RU" b="1" dirty="0"/>
              <a:t>Учения без принуждения</a:t>
            </a:r>
            <a:r>
              <a:rPr lang="ru-RU" dirty="0"/>
              <a:t>, который характеризуется требовательностью, основанной на доверии; увлечённостью, рождённой интересным преподаванием; заменой принуждения желанием, которое порождает успех; ставкой на самостоятельность и самодеятельность детей</a:t>
            </a:r>
          </a:p>
          <a:p>
            <a:r>
              <a:rPr lang="ru-RU" dirty="0"/>
              <a:t> </a:t>
            </a:r>
            <a:r>
              <a:rPr lang="ru-RU" b="1" dirty="0"/>
              <a:t>Посильности </a:t>
            </a:r>
            <a:r>
              <a:rPr lang="ru-RU" dirty="0"/>
              <a:t>выполняемых заданий</a:t>
            </a:r>
          </a:p>
          <a:p>
            <a:r>
              <a:rPr lang="ru-RU" dirty="0"/>
              <a:t> </a:t>
            </a:r>
            <a:r>
              <a:rPr lang="ru-RU" b="1" dirty="0"/>
              <a:t>Дифференцированного подхода </a:t>
            </a:r>
            <a:r>
              <a:rPr lang="ru-RU" dirty="0"/>
              <a:t>к учащимся (каждый учащийся получает посильное именно для него задание и не чувствует себя неуспешным или ущемлённым)</a:t>
            </a:r>
          </a:p>
          <a:p>
            <a:r>
              <a:rPr lang="ru-RU" dirty="0"/>
              <a:t></a:t>
            </a:r>
            <a:r>
              <a:rPr lang="ru-RU" b="1" dirty="0"/>
              <a:t> </a:t>
            </a:r>
            <a:r>
              <a:rPr lang="ru-RU" b="1" dirty="0" err="1"/>
              <a:t>Гуманизации</a:t>
            </a:r>
            <a:r>
              <a:rPr lang="ru-RU" b="1" dirty="0"/>
              <a:t> </a:t>
            </a:r>
            <a:r>
              <a:rPr lang="ru-RU" dirty="0"/>
              <a:t>(главное в работе учителя, использующего данную методику, - это способность понять затруднение каждого обучающегося, вовремя откликнуться, наметить сообща траекторию развития, наиболее комфортную для данного учащегося)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Результаты: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 Изменение отношения детей к урокам русского языка и литературы.</a:t>
            </a:r>
          </a:p>
          <a:p>
            <a:r>
              <a:rPr lang="ru-RU" dirty="0"/>
              <a:t> Изменение у обучающихся отношения к собственным ошибкам и затруднениям, возникающим в ходе работы.</a:t>
            </a:r>
          </a:p>
          <a:p>
            <a:r>
              <a:rPr lang="ru-RU" dirty="0"/>
              <a:t> Мотивирование учащихся к дальнейшей деятельности.</a:t>
            </a:r>
          </a:p>
          <a:p>
            <a:r>
              <a:rPr lang="ru-RU" dirty="0"/>
              <a:t> Создание атмосферы доверия, сотрудничества в системе "учитель – ученик - класс".</a:t>
            </a:r>
          </a:p>
          <a:p>
            <a:r>
              <a:rPr lang="ru-RU" dirty="0"/>
              <a:t> Вырабатывание осознанного отношения к индивидуальной, групповой и  коллективной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Урок литературы по теме "Литературный процесс 1920-х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годов. Формы литературной жизни" в 11 классе.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3116"/>
            <a:ext cx="7467600" cy="4330836"/>
          </a:xfrm>
        </p:spPr>
        <p:txBody>
          <a:bodyPr/>
          <a:lstStyle/>
          <a:p>
            <a:r>
              <a:rPr lang="ru-RU" dirty="0"/>
              <a:t>Ключевой компетенцией выделяется самостоятельная познавательная деятельность, основанная на усвоении способов приобретения знаний из различных источников информации.</a:t>
            </a:r>
          </a:p>
          <a:p>
            <a:r>
              <a:rPr lang="ru-RU" dirty="0"/>
              <a:t>При выполнении данного задания ребята формируют коммуникативные, информационные умения и умение организовать свою деятельность, работать автономно.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 по группам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214284" y="1600200"/>
          <a:ext cx="8501118" cy="4289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5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16754"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Вопросы</a:t>
                      </a:r>
                    </a:p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сравнения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kumimoji="0" lang="ru-RU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Серапионовы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братья"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Пролет</a:t>
                      </a:r>
                    </a:p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культ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РАПП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"Перевал"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ЛЕФ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586"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Время создания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586">
                <a:tc>
                  <a:txBody>
                    <a:bodyPr/>
                    <a:lstStyle/>
                    <a:p>
                      <a:r>
                        <a:rPr kumimoji="0" lang="ru-RU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</a:t>
                      </a:r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вители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586"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Журналы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5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Критики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586"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Эстетические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принципы, идеи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586"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Минусы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 на тренажере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62071"/>
            <a:ext cx="8258204" cy="428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190</TotalTime>
  <Words>1265</Words>
  <Application>Microsoft Office PowerPoint</Application>
  <PresentationFormat>Экран (4:3)</PresentationFormat>
  <Paragraphs>124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Century Schoolbook</vt:lpstr>
      <vt:lpstr>Wingdings</vt:lpstr>
      <vt:lpstr>Wingdings 2</vt:lpstr>
      <vt:lpstr>Эркер</vt:lpstr>
      <vt:lpstr>Интерактивные методы и приемы в преподавании литературы</vt:lpstr>
      <vt:lpstr>"Страшная это опасность - безделье за партой: безделье шесть часов ежедневно, безделье месяцы и годы - это развращает, морально калечит человека, и ни школьная бригада, ни мастерская, ни школьный участок - ничто не может возместить того, что упущено в самой главной сфере, где человек должен быть тружеником, - в сфере мысли." В. А. Сухомлинский</vt:lpstr>
      <vt:lpstr>цели данных приемов и методов обучения</vt:lpstr>
      <vt:lpstr>При этом задачами обучения становятся:</vt:lpstr>
      <vt:lpstr>Принципы:</vt:lpstr>
      <vt:lpstr>Результаты:</vt:lpstr>
      <vt:lpstr>Урок литературы по теме "Литературный процесс 1920-х годов. Формы литературной жизни" в 11 классе.</vt:lpstr>
      <vt:lpstr>Домашнее задание по группам</vt:lpstr>
      <vt:lpstr>Пример задания на тренажере</vt:lpstr>
      <vt:lpstr>Беседа: «Эстетические споры 1920-х годов»</vt:lpstr>
      <vt:lpstr>Творческое задание:</vt:lpstr>
      <vt:lpstr>Кейс-метод</vt:lpstr>
      <vt:lpstr>этапы методики преподавания кейса: </vt:lpstr>
      <vt:lpstr>Комедия А.П.Чехова «Вишнёвый сад» </vt:lpstr>
      <vt:lpstr>Поэма Н.А. Некрасова «Кому на Руси жить хорошо»</vt:lpstr>
      <vt:lpstr>РАФТ</vt:lpstr>
      <vt:lpstr>Суть приема заключается в том, что пишущий выбирает для себя некую роль (пишет текст не от своего лица). Для решения проблемы выбора роли учащимся можно предложить ответить на следующие вопросы:</vt:lpstr>
      <vt:lpstr>Веб-квесты</vt:lpstr>
      <vt:lpstr>краткосрочный веб-квест по теме «Жизненный и творческий путь В.А. Жуковского» (9 класс)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Интерактивные методы и приемы в преподавании литературы</dc:title>
  <dc:creator>admin</dc:creator>
  <cp:lastModifiedBy>Лариса В. Бирюкова</cp:lastModifiedBy>
  <cp:revision>16</cp:revision>
  <dcterms:created xsi:type="dcterms:W3CDTF">2021-08-23T14:15:55Z</dcterms:created>
  <dcterms:modified xsi:type="dcterms:W3CDTF">2021-08-24T03:07:29Z</dcterms:modified>
</cp:coreProperties>
</file>